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401" r:id="rId3"/>
    <p:sldId id="406" r:id="rId4"/>
    <p:sldId id="384" r:id="rId5"/>
    <p:sldId id="407" r:id="rId6"/>
    <p:sldId id="383" r:id="rId7"/>
    <p:sldId id="339" r:id="rId8"/>
    <p:sldId id="340" r:id="rId9"/>
    <p:sldId id="341" r:id="rId10"/>
    <p:sldId id="342" r:id="rId11"/>
    <p:sldId id="343" r:id="rId12"/>
    <p:sldId id="408" r:id="rId13"/>
    <p:sldId id="379" r:id="rId14"/>
    <p:sldId id="382" r:id="rId15"/>
    <p:sldId id="403" r:id="rId16"/>
    <p:sldId id="348" r:id="rId17"/>
    <p:sldId id="385" r:id="rId18"/>
    <p:sldId id="364" r:id="rId19"/>
    <p:sldId id="387" r:id="rId20"/>
    <p:sldId id="404" r:id="rId21"/>
    <p:sldId id="363" r:id="rId22"/>
    <p:sldId id="388" r:id="rId23"/>
    <p:sldId id="360" r:id="rId24"/>
    <p:sldId id="390" r:id="rId25"/>
    <p:sldId id="367" r:id="rId26"/>
    <p:sldId id="392" r:id="rId27"/>
    <p:sldId id="368" r:id="rId28"/>
    <p:sldId id="369" r:id="rId29"/>
    <p:sldId id="370" r:id="rId30"/>
    <p:sldId id="371" r:id="rId31"/>
    <p:sldId id="402" r:id="rId32"/>
    <p:sldId id="405" r:id="rId33"/>
    <p:sldId id="372" r:id="rId34"/>
    <p:sldId id="373" r:id="rId35"/>
    <p:sldId id="374" r:id="rId36"/>
    <p:sldId id="377" r:id="rId37"/>
    <p:sldId id="37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1BCC89-B806-488C-90C5-871ED7E7BFE8}" type="datetimeFigureOut">
              <a:rPr lang="en-GB" smtClean="0"/>
              <a:t>18/02/2021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D483BC-77A4-4991-A1DA-641B45C4C858}" type="slidenum">
              <a:rPr lang="en-GB" smtClean="0"/>
              <a:t>‹#›</a:t>
            </a:fld>
            <a:endParaRPr lang="en-GB" dirty="0"/>
          </a:p>
        </p:txBody>
      </p:sp>
    </p:spTree>
    <p:extLst>
      <p:ext uri="{BB962C8B-B14F-4D97-AF65-F5344CB8AC3E}">
        <p14:creationId xmlns:p14="http://schemas.microsoft.com/office/powerpoint/2010/main" val="1663274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9931CCB-0E02-47D3-A6E7-630AF0F0D6D5}" type="datetimeFigureOut">
              <a:rPr lang="en-GB" smtClean="0"/>
              <a:t>18/02/2021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2823515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931CCB-0E02-47D3-A6E7-630AF0F0D6D5}" type="datetimeFigureOut">
              <a:rPr lang="en-GB" smtClean="0"/>
              <a:t>18/02/2021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284026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931CCB-0E02-47D3-A6E7-630AF0F0D6D5}" type="datetimeFigureOut">
              <a:rPr lang="en-GB" smtClean="0"/>
              <a:t>18/02/2021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2766838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931CCB-0E02-47D3-A6E7-630AF0F0D6D5}" type="datetimeFigureOut">
              <a:rPr lang="en-GB" smtClean="0"/>
              <a:t>18/02/2021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6105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931CCB-0E02-47D3-A6E7-630AF0F0D6D5}" type="datetimeFigureOut">
              <a:rPr lang="en-GB" smtClean="0"/>
              <a:t>18/02/2021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2572790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9931CCB-0E02-47D3-A6E7-630AF0F0D6D5}" type="datetimeFigureOut">
              <a:rPr lang="en-GB" smtClean="0"/>
              <a:t>18/02/2021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400143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9931CCB-0E02-47D3-A6E7-630AF0F0D6D5}" type="datetimeFigureOut">
              <a:rPr lang="en-GB" smtClean="0"/>
              <a:t>18/02/2021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2160924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9931CCB-0E02-47D3-A6E7-630AF0F0D6D5}" type="datetimeFigureOut">
              <a:rPr lang="en-GB" smtClean="0"/>
              <a:t>18/02/2021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253385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931CCB-0E02-47D3-A6E7-630AF0F0D6D5}" type="datetimeFigureOut">
              <a:rPr lang="en-GB" smtClean="0"/>
              <a:t>18/02/2021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3691694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931CCB-0E02-47D3-A6E7-630AF0F0D6D5}" type="datetimeFigureOut">
              <a:rPr lang="en-GB" smtClean="0"/>
              <a:t>18/02/2021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2964441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931CCB-0E02-47D3-A6E7-630AF0F0D6D5}" type="datetimeFigureOut">
              <a:rPr lang="en-GB" smtClean="0"/>
              <a:t>18/02/2021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4232976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931CCB-0E02-47D3-A6E7-630AF0F0D6D5}" type="datetimeFigureOut">
              <a:rPr lang="en-GB" smtClean="0"/>
              <a:t>18/02/2021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76300-6BD7-479C-A9E5-2E6F2AE38172}" type="slidenum">
              <a:rPr lang="en-GB" smtClean="0"/>
              <a:t>‹#›</a:t>
            </a:fld>
            <a:endParaRPr lang="en-GB" dirty="0"/>
          </a:p>
        </p:txBody>
      </p:sp>
    </p:spTree>
    <p:extLst>
      <p:ext uri="{BB962C8B-B14F-4D97-AF65-F5344CB8AC3E}">
        <p14:creationId xmlns:p14="http://schemas.microsoft.com/office/powerpoint/2010/main" val="122822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A8DC20BE-2EE3-423E-8873-7E684D033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AA693EB7-865B-49B6-B0F4-7D3289D18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2A9F2CB3-30FC-4D74-9828-E54A14E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51" name="Oval 50">
              <a:extLst>
                <a:ext uri="{FF2B5EF4-FFF2-40B4-BE49-F238E27FC236}">
                  <a16:creationId xmlns:a16="http://schemas.microsoft.com/office/drawing/2014/main" id="{DD378B62-AB8A-4F57-8CBB-0AF8F9B27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1">
              <a:extLst>
                <a:ext uri="{FF2B5EF4-FFF2-40B4-BE49-F238E27FC236}">
                  <a16:creationId xmlns:a16="http://schemas.microsoft.com/office/drawing/2014/main" id="{33DFF38A-6D97-456F-AFB7-1E8A7DD916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2">
              <a:extLst>
                <a:ext uri="{FF2B5EF4-FFF2-40B4-BE49-F238E27FC236}">
                  <a16:creationId xmlns:a16="http://schemas.microsoft.com/office/drawing/2014/main" id="{749F7C53-34E8-4749-BE7A-87D4AB16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53">
              <a:extLst>
                <a:ext uri="{FF2B5EF4-FFF2-40B4-BE49-F238E27FC236}">
                  <a16:creationId xmlns:a16="http://schemas.microsoft.com/office/drawing/2014/main" id="{E5BDFD14-551C-49C6-B27A-08EB651AD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71F7DC4-06A5-41D7-94E6-C8BD776BF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0B99CC9C-15E5-4E8F-B8A5-FA0A57522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Rectangle 57">
            <a:extLst>
              <a:ext uri="{FF2B5EF4-FFF2-40B4-BE49-F238E27FC236}">
                <a16:creationId xmlns:a16="http://schemas.microsoft.com/office/drawing/2014/main" id="{F3856C81-415E-484F-93E4-C329F454D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a:extLst>
              <a:ext uri="{FF2B5EF4-FFF2-40B4-BE49-F238E27FC236}">
                <a16:creationId xmlns:a16="http://schemas.microsoft.com/office/drawing/2014/main" id="{CC95D42B-FBF3-4C81-8FD4-CBED235411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61" name="Straight Connector 60">
              <a:extLst>
                <a:ext uri="{FF2B5EF4-FFF2-40B4-BE49-F238E27FC236}">
                  <a16:creationId xmlns:a16="http://schemas.microsoft.com/office/drawing/2014/main" id="{F9A2762D-96C8-43A9-8FB4-B893A422FD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80D8D0F-A2C7-4629-B042-A99DF4CD1F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AA066E0-8819-4B74-B577-4F86B6ACB3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86822E5-6B0C-4271-AAEB-6E5B9AB9B8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66" name="Rectangle 65">
            <a:extLst>
              <a:ext uri="{FF2B5EF4-FFF2-40B4-BE49-F238E27FC236}">
                <a16:creationId xmlns:a16="http://schemas.microsoft.com/office/drawing/2014/main" id="{B29481A6-9A3B-4120-9C9D-8BD206C929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54E220D0-6FEB-4727-960C-B637712D71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69" name="Straight Connector 68">
              <a:extLst>
                <a:ext uri="{FF2B5EF4-FFF2-40B4-BE49-F238E27FC236}">
                  <a16:creationId xmlns:a16="http://schemas.microsoft.com/office/drawing/2014/main" id="{30854E48-F0D5-4C38-80CF-950BE37A8F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6529B87-72DD-45B8-89EC-6358F86785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A5B663B-04AC-4C76-A8D2-80D94C33A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BB4FF8E-FA13-4808-9658-DC67573F79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630936" y="803501"/>
            <a:ext cx="5107366" cy="5321960"/>
          </a:xfrm>
          <a:noFill/>
        </p:spPr>
        <p:txBody>
          <a:bodyPr anchor="t">
            <a:normAutofit/>
          </a:bodyPr>
          <a:lstStyle/>
          <a:p>
            <a:pPr algn="l"/>
            <a:r>
              <a:rPr lang="en-GB" sz="4800" dirty="0">
                <a:solidFill>
                  <a:schemeClr val="bg1"/>
                </a:solidFill>
                <a:latin typeface="Arial" panose="020B0604020202020204" pitchFamily="34" charset="0"/>
                <a:cs typeface="Arial" panose="020B0604020202020204" pitchFamily="34" charset="0"/>
              </a:rPr>
              <a:t>Highways Safety Hub</a:t>
            </a:r>
            <a:br>
              <a:rPr lang="en-GB" sz="4800" dirty="0">
                <a:solidFill>
                  <a:schemeClr val="bg1"/>
                </a:solidFill>
                <a:latin typeface="Arial" panose="020B0604020202020204" pitchFamily="34" charset="0"/>
                <a:cs typeface="Arial" panose="020B0604020202020204" pitchFamily="34" charset="0"/>
              </a:rPr>
            </a:br>
            <a:endParaRPr lang="en-GB" sz="4800"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143158" y="803501"/>
            <a:ext cx="5266365" cy="2197206"/>
          </a:xfrm>
          <a:noFill/>
        </p:spPr>
        <p:txBody>
          <a:bodyPr anchor="t">
            <a:normAutofit/>
          </a:bodyPr>
          <a:lstStyle/>
          <a:p>
            <a:pPr algn="l"/>
            <a:r>
              <a:rPr lang="en-GB" sz="3600" b="1" dirty="0">
                <a:solidFill>
                  <a:schemeClr val="bg1"/>
                </a:solidFill>
                <a:latin typeface="Arial" panose="020B0604020202020204" pitchFamily="34" charset="0"/>
                <a:cs typeface="Arial" panose="020B0604020202020204" pitchFamily="34" charset="0"/>
              </a:rPr>
              <a:t>Blue Star award ideas </a:t>
            </a:r>
          </a:p>
          <a:p>
            <a:pPr algn="l"/>
            <a:r>
              <a:rPr lang="en-GB" b="1" dirty="0">
                <a:solidFill>
                  <a:schemeClr val="bg1"/>
                </a:solidFill>
                <a:latin typeface="Arial" panose="020B0604020202020204" pitchFamily="34" charset="0"/>
                <a:cs typeface="Arial" panose="020B0604020202020204" pitchFamily="34" charset="0"/>
              </a:rPr>
              <a:t>This presentation includes a selection of innovative ideas / suggestions for improvement</a:t>
            </a:r>
          </a:p>
        </p:txBody>
      </p:sp>
      <p:grpSp>
        <p:nvGrpSpPr>
          <p:cNvPr id="74" name="Group 73">
            <a:extLst>
              <a:ext uri="{FF2B5EF4-FFF2-40B4-BE49-F238E27FC236}">
                <a16:creationId xmlns:a16="http://schemas.microsoft.com/office/drawing/2014/main" id="{1D788327-7D9D-4E47-846F-020A8F5E23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6009063" y="3282087"/>
            <a:ext cx="304800" cy="429768"/>
            <a:chOff x="215328" y="-46937"/>
            <a:chExt cx="304800" cy="2773841"/>
          </a:xfrm>
        </p:grpSpPr>
        <p:cxnSp>
          <p:nvCxnSpPr>
            <p:cNvPr id="75" name="Straight Connector 74">
              <a:extLst>
                <a:ext uri="{FF2B5EF4-FFF2-40B4-BE49-F238E27FC236}">
                  <a16:creationId xmlns:a16="http://schemas.microsoft.com/office/drawing/2014/main" id="{AB903337-D6B8-41EE-B6A3-4329C8D8E7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0D28A68-745E-44CC-A29E-0EB13A8442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B18D645-DE9C-49EB-85CC-C100857976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7BB3B1F-5029-47B9-B1A5-2469BF49D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D183F354-4718-4E74-8F44-9A722142AE2C}"/>
              </a:ext>
            </a:extLst>
          </p:cNvPr>
          <p:cNvPicPr>
            <a:picLocks noChangeAspect="1"/>
          </p:cNvPicPr>
          <p:nvPr/>
        </p:nvPicPr>
        <p:blipFill>
          <a:blip r:embed="rId2"/>
          <a:stretch>
            <a:fillRect/>
          </a:stretch>
        </p:blipFill>
        <p:spPr>
          <a:xfrm>
            <a:off x="6200654" y="2900214"/>
            <a:ext cx="4284000" cy="2880000"/>
          </a:xfrm>
          <a:prstGeom prst="rect">
            <a:avLst/>
          </a:prstGeom>
        </p:spPr>
      </p:pic>
    </p:spTree>
    <p:extLst>
      <p:ext uri="{BB962C8B-B14F-4D97-AF65-F5344CB8AC3E}">
        <p14:creationId xmlns:p14="http://schemas.microsoft.com/office/powerpoint/2010/main" val="4144456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7331124-4E4D-4053-90C2-A8BBD58E0A3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Index listing of Blue Star awards </a:t>
            </a:r>
            <a:r>
              <a:rPr lang="en-US" sz="2000" dirty="0">
                <a:latin typeface="Arial" panose="020B0604020202020204" pitchFamily="34" charset="0"/>
                <a:cs typeface="Arial" panose="020B0604020202020204" pitchFamily="34" charset="0"/>
              </a:rPr>
              <a:t>(page 4 of 5)</a:t>
            </a:r>
            <a:r>
              <a:rPr lang="en-US" dirty="0">
                <a:latin typeface="Arial" panose="020B0604020202020204" pitchFamily="34" charset="0"/>
                <a:cs typeface="Arial" panose="020B0604020202020204" pitchFamily="34" charset="0"/>
              </a:rPr>
              <a:t> </a:t>
            </a:r>
            <a:r>
              <a:rPr lang="en-US" kern="1200" dirty="0">
                <a:solidFill>
                  <a:schemeClr val="tx1"/>
                </a:solidFill>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41B321EB-4B4B-404F-9944-4576E05697AA}"/>
              </a:ext>
            </a:extLst>
          </p:cNvPr>
          <p:cNvSpPr>
            <a:spLocks noGrp="1"/>
          </p:cNvSpPr>
          <p:nvPr>
            <p:ph idx="1"/>
          </p:nvPr>
        </p:nvSpPr>
        <p:spPr>
          <a:xfrm>
            <a:off x="838200" y="2010833"/>
            <a:ext cx="5096934" cy="4166130"/>
          </a:xfrm>
        </p:spPr>
        <p:txBody>
          <a:bodyPr vert="horz" lIns="91440" tIns="45720" rIns="91440" bIns="45720" rtlCol="0">
            <a:normAutofit/>
          </a:bodyPr>
          <a:lstStyle/>
          <a:p>
            <a:pPr marL="0"/>
            <a:r>
              <a:rPr lang="en-US" sz="1800" dirty="0">
                <a:latin typeface="Arial" panose="020B0604020202020204" pitchFamily="34" charset="0"/>
                <a:cs typeface="Arial" panose="020B0604020202020204" pitchFamily="34" charset="0"/>
              </a:rPr>
              <a:t>B061 – Induction training area 1 </a:t>
            </a:r>
          </a:p>
          <a:p>
            <a:pPr marL="0"/>
            <a:r>
              <a:rPr lang="en-US" sz="1800" dirty="0">
                <a:latin typeface="Arial" panose="020B0604020202020204" pitchFamily="34" charset="0"/>
                <a:cs typeface="Arial" panose="020B0604020202020204" pitchFamily="34" charset="0"/>
              </a:rPr>
              <a:t>B062 – PPI, JCB Hydradig, Prolec restrictors</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B063 – LifeVac</a:t>
            </a:r>
          </a:p>
          <a:p>
            <a:pPr marL="0"/>
            <a:r>
              <a:rPr lang="en-US" sz="1800" dirty="0">
                <a:latin typeface="Arial" panose="020B0604020202020204" pitchFamily="34" charset="0"/>
                <a:cs typeface="Arial" panose="020B0604020202020204" pitchFamily="34" charset="0"/>
              </a:rPr>
              <a:t>B064 – Virtual reality (VR) training</a:t>
            </a:r>
          </a:p>
          <a:p>
            <a:pPr marL="0"/>
            <a:r>
              <a:rPr lang="en-US" sz="1800" dirty="0">
                <a:latin typeface="Arial" panose="020B0604020202020204" pitchFamily="34" charset="0"/>
                <a:cs typeface="Arial" panose="020B0604020202020204" pitchFamily="34" charset="0"/>
              </a:rPr>
              <a:t>B065 – Rotating dumper cab</a:t>
            </a:r>
          </a:p>
          <a:p>
            <a:pPr marL="0"/>
            <a:r>
              <a:rPr lang="en-US" sz="1800" dirty="0">
                <a:latin typeface="Arial" panose="020B0604020202020204" pitchFamily="34" charset="0"/>
                <a:cs typeface="Arial" panose="020B0604020202020204" pitchFamily="34" charset="0"/>
              </a:rPr>
              <a:t>B066 – Surface mining (use of Power Plane)</a:t>
            </a:r>
          </a:p>
          <a:p>
            <a:pPr marL="0"/>
            <a:r>
              <a:rPr lang="en-US" sz="1800" dirty="0">
                <a:latin typeface="Arial" panose="020B0604020202020204" pitchFamily="34" charset="0"/>
                <a:cs typeface="Arial" panose="020B0604020202020204" pitchFamily="34" charset="0"/>
              </a:rPr>
              <a:t>B067 – Occupational health, fatigue</a:t>
            </a:r>
          </a:p>
          <a:p>
            <a:pPr marL="0"/>
            <a:r>
              <a:rPr lang="en-US" sz="1800" dirty="0">
                <a:latin typeface="Arial" panose="020B0604020202020204" pitchFamily="34" charset="0"/>
                <a:cs typeface="Arial" panose="020B0604020202020204" pitchFamily="34" charset="0"/>
              </a:rPr>
              <a:t>B068 – Service avoidance</a:t>
            </a:r>
          </a:p>
          <a:p>
            <a:pPr marL="0"/>
            <a:r>
              <a:rPr lang="en-US" sz="1800" dirty="0">
                <a:latin typeface="Arial" panose="020B0604020202020204" pitchFamily="34" charset="0"/>
                <a:cs typeface="Arial" panose="020B0604020202020204" pitchFamily="34" charset="0"/>
              </a:rPr>
              <a:t>B069 – Overhead protection</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B070 – Banners (bridge name / No / location)</a:t>
            </a:r>
          </a:p>
          <a:p>
            <a:pPr marL="0"/>
            <a:endParaRPr lang="en-US" sz="2000" dirty="0"/>
          </a:p>
        </p:txBody>
      </p:sp>
      <p:sp>
        <p:nvSpPr>
          <p:cNvPr id="4" name="Content Placeholder 2">
            <a:extLst>
              <a:ext uri="{FF2B5EF4-FFF2-40B4-BE49-F238E27FC236}">
                <a16:creationId xmlns:a16="http://schemas.microsoft.com/office/drawing/2014/main" id="{E765E764-67E2-44D6-B9AE-A238CD746263}"/>
              </a:ext>
            </a:extLst>
          </p:cNvPr>
          <p:cNvSpPr txBox="1">
            <a:spLocks/>
          </p:cNvSpPr>
          <p:nvPr/>
        </p:nvSpPr>
        <p:spPr>
          <a:xfrm>
            <a:off x="6256866" y="2010833"/>
            <a:ext cx="5096933" cy="4166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1800" dirty="0">
                <a:latin typeface="Arial" panose="020B0604020202020204" pitchFamily="34" charset="0"/>
                <a:cs typeface="Arial" panose="020B0604020202020204" pitchFamily="34" charset="0"/>
              </a:rPr>
              <a:t>B071 – Remote drilling (No HAVS)   </a:t>
            </a:r>
          </a:p>
          <a:p>
            <a:pPr marL="0"/>
            <a:r>
              <a:rPr lang="en-US" sz="1800" dirty="0">
                <a:latin typeface="Arial" panose="020B0604020202020204" pitchFamily="34" charset="0"/>
                <a:cs typeface="Arial" panose="020B0604020202020204" pitchFamily="34" charset="0"/>
              </a:rPr>
              <a:t>B072 – MEWP virtual reality training simulator</a:t>
            </a:r>
          </a:p>
          <a:p>
            <a:pPr marL="0"/>
            <a:r>
              <a:rPr lang="en-US" sz="1800" dirty="0">
                <a:latin typeface="Arial" panose="020B0604020202020204" pitchFamily="34" charset="0"/>
                <a:cs typeface="Arial" panose="020B0604020202020204" pitchFamily="34" charset="0"/>
              </a:rPr>
              <a:t>B073 – Drone tech aerial mapping stockpiles</a:t>
            </a:r>
          </a:p>
          <a:p>
            <a:pPr marL="0"/>
            <a:r>
              <a:rPr lang="en-US" sz="1800" dirty="0">
                <a:latin typeface="Arial" panose="020B0604020202020204" pitchFamily="34" charset="0"/>
                <a:cs typeface="Arial" panose="020B0604020202020204" pitchFamily="34" charset="0"/>
              </a:rPr>
              <a:t>B074 – Halo Deployment ‘Worker Guardian’</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B075 – Base Light 420x portable lighting</a:t>
            </a:r>
          </a:p>
          <a:p>
            <a:pPr marL="0"/>
            <a:r>
              <a:rPr lang="en-US" sz="1800" dirty="0">
                <a:latin typeface="Arial" panose="020B0604020202020204" pitchFamily="34" charset="0"/>
                <a:cs typeface="Arial" panose="020B0604020202020204" pitchFamily="34" charset="0"/>
              </a:rPr>
              <a:t>B076 – Virtual reality PPI training</a:t>
            </a:r>
          </a:p>
          <a:p>
            <a:pPr marL="0"/>
            <a:r>
              <a:rPr lang="en-US" sz="1800" dirty="0">
                <a:latin typeface="Arial" panose="020B0604020202020204" pitchFamily="34" charset="0"/>
                <a:cs typeface="Arial" panose="020B0604020202020204" pitchFamily="34" charset="0"/>
              </a:rPr>
              <a:t>B077 – Hi-vis dumper</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B078 – Milwaukee 6232 Band saw</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B079 – GTL gas to liquids fuel</a:t>
            </a:r>
          </a:p>
          <a:p>
            <a:pPr marL="0"/>
            <a:r>
              <a:rPr lang="en-US" sz="1800" dirty="0">
                <a:latin typeface="Arial" panose="020B0604020202020204" pitchFamily="34" charset="0"/>
                <a:cs typeface="Arial" panose="020B0604020202020204" pitchFamily="34" charset="0"/>
              </a:rPr>
              <a:t>B080 – VMS overhead protection</a:t>
            </a:r>
          </a:p>
        </p:txBody>
      </p:sp>
    </p:spTree>
    <p:extLst>
      <p:ext uri="{BB962C8B-B14F-4D97-AF65-F5344CB8AC3E}">
        <p14:creationId xmlns:p14="http://schemas.microsoft.com/office/powerpoint/2010/main" val="211166169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7331124-4E4D-4053-90C2-A8BBD58E0A3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Index listing of Blue Star awards </a:t>
            </a:r>
            <a:r>
              <a:rPr lang="en-US" sz="2000" dirty="0">
                <a:latin typeface="Arial" panose="020B0604020202020204" pitchFamily="34" charset="0"/>
                <a:cs typeface="Arial" panose="020B0604020202020204" pitchFamily="34" charset="0"/>
              </a:rPr>
              <a:t>(page 5 of 5)</a:t>
            </a:r>
            <a:endParaRPr lang="en-US" kern="1200"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1B321EB-4B4B-404F-9944-4576E05697AA}"/>
              </a:ext>
            </a:extLst>
          </p:cNvPr>
          <p:cNvSpPr>
            <a:spLocks noGrp="1"/>
          </p:cNvSpPr>
          <p:nvPr>
            <p:ph idx="1"/>
          </p:nvPr>
        </p:nvSpPr>
        <p:spPr>
          <a:xfrm>
            <a:off x="838200" y="2010833"/>
            <a:ext cx="5096934" cy="4166130"/>
          </a:xfrm>
        </p:spPr>
        <p:txBody>
          <a:bodyPr vert="horz" lIns="91440" tIns="45720" rIns="91440" bIns="45720" rtlCol="0">
            <a:normAutofit/>
          </a:bodyPr>
          <a:lstStyle/>
          <a:p>
            <a:pPr marL="0"/>
            <a:r>
              <a:rPr lang="en-US" sz="1800" dirty="0">
                <a:latin typeface="Arial" panose="020B0604020202020204" pitchFamily="34" charset="0"/>
                <a:cs typeface="Arial" panose="020B0604020202020204" pitchFamily="34" charset="0"/>
              </a:rPr>
              <a:t>B081 – VMS TM exit </a:t>
            </a:r>
          </a:p>
          <a:p>
            <a:pPr marL="0"/>
            <a:r>
              <a:rPr lang="en-US" sz="1800" dirty="0">
                <a:latin typeface="Arial" panose="020B0604020202020204" pitchFamily="34" charset="0"/>
                <a:cs typeface="Arial" panose="020B0604020202020204" pitchFamily="34" charset="0"/>
              </a:rPr>
              <a:t>B082 – Trimble site vision</a:t>
            </a:r>
          </a:p>
          <a:p>
            <a:pPr marL="0"/>
            <a:r>
              <a:rPr lang="en-US" sz="1800" dirty="0">
                <a:latin typeface="Arial" panose="020B0604020202020204" pitchFamily="34" charset="0"/>
                <a:cs typeface="Arial" panose="020B0604020202020204" pitchFamily="34" charset="0"/>
              </a:rPr>
              <a:t>B083 – Survey giraffe</a:t>
            </a:r>
          </a:p>
          <a:p>
            <a:pPr marL="0"/>
            <a:r>
              <a:rPr lang="en-US" sz="1800" dirty="0">
                <a:latin typeface="Arial" panose="020B0604020202020204" pitchFamily="34" charset="0"/>
                <a:cs typeface="Arial" panose="020B0604020202020204" pitchFamily="34" charset="0"/>
              </a:rPr>
              <a:t>B084 – Public </a:t>
            </a:r>
            <a:r>
              <a:rPr lang="en-US" sz="1800">
                <a:latin typeface="Arial" panose="020B0604020202020204" pitchFamily="34" charset="0"/>
                <a:cs typeface="Arial" panose="020B0604020202020204" pitchFamily="34" charset="0"/>
              </a:rPr>
              <a:t>pedestrian safety</a:t>
            </a:r>
            <a:endParaRPr lang="en-US" sz="1800"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CEE4CEAE-D4B6-44EF-A543-7C86159FCCAC}"/>
              </a:ext>
            </a:extLst>
          </p:cNvPr>
          <p:cNvSpPr txBox="1">
            <a:spLocks/>
          </p:cNvSpPr>
          <p:nvPr/>
        </p:nvSpPr>
        <p:spPr>
          <a:xfrm>
            <a:off x="6256866" y="2010833"/>
            <a:ext cx="5096933" cy="4166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92D050"/>
                </a:solidFill>
                <a:latin typeface="Arial" panose="020B0604020202020204" pitchFamily="34" charset="0"/>
                <a:cs typeface="Arial" panose="020B0604020202020204" pitchFamily="34" charset="0"/>
              </a:rPr>
              <a:t>New for 2021:</a:t>
            </a:r>
          </a:p>
          <a:p>
            <a:r>
              <a:rPr lang="en-US" sz="1800" dirty="0">
                <a:solidFill>
                  <a:srgbClr val="92D050"/>
                </a:solidFill>
                <a:latin typeface="Arial" panose="020B0604020202020204" pitchFamily="34" charset="0"/>
                <a:cs typeface="Arial" panose="020B0604020202020204" pitchFamily="34" charset="0"/>
              </a:rPr>
              <a:t>B085 – Emergency call button</a:t>
            </a:r>
          </a:p>
          <a:p>
            <a:pPr marL="0"/>
            <a:r>
              <a:rPr lang="en-US" sz="1800" dirty="0">
                <a:solidFill>
                  <a:srgbClr val="92D050"/>
                </a:solidFill>
                <a:latin typeface="Arial" panose="020B0604020202020204" pitchFamily="34" charset="0"/>
                <a:cs typeface="Arial" panose="020B0604020202020204" pitchFamily="34" charset="0"/>
              </a:rPr>
              <a:t>B086 – </a:t>
            </a:r>
            <a:r>
              <a:rPr lang="en-GB" sz="1800" dirty="0">
                <a:solidFill>
                  <a:srgbClr val="92D050"/>
                </a:solidFill>
                <a:latin typeface="Arial" panose="020B0604020202020204" pitchFamily="34" charset="0"/>
                <a:cs typeface="Arial" panose="020B0604020202020204" pitchFamily="34" charset="0"/>
              </a:rPr>
              <a:t>V2 VDZ System </a:t>
            </a:r>
            <a:endParaRPr lang="en-US" sz="1800" dirty="0">
              <a:solidFill>
                <a:srgbClr val="92D050"/>
              </a:solidFill>
              <a:latin typeface="Arial" panose="020B0604020202020204" pitchFamily="34" charset="0"/>
              <a:cs typeface="Arial" panose="020B0604020202020204" pitchFamily="34" charset="0"/>
            </a:endParaRPr>
          </a:p>
          <a:p>
            <a:pPr marL="0"/>
            <a:endParaRPr lang="en-US" sz="1800" dirty="0">
              <a:latin typeface="Arial" panose="020B0604020202020204" pitchFamily="34" charset="0"/>
              <a:cs typeface="Arial" panose="020B0604020202020204" pitchFamily="34" charset="0"/>
            </a:endParaRPr>
          </a:p>
          <a:p>
            <a:pPr marL="0"/>
            <a:endParaRPr lang="en-US" sz="2000" dirty="0"/>
          </a:p>
          <a:p>
            <a:pPr marL="0"/>
            <a:endParaRPr lang="en-US" sz="2000" dirty="0"/>
          </a:p>
          <a:p>
            <a:pPr marL="0"/>
            <a:endParaRPr lang="en-US" sz="2000" dirty="0"/>
          </a:p>
        </p:txBody>
      </p:sp>
      <p:sp>
        <p:nvSpPr>
          <p:cNvPr id="4" name="Content Placeholder 2">
            <a:extLst>
              <a:ext uri="{FF2B5EF4-FFF2-40B4-BE49-F238E27FC236}">
                <a16:creationId xmlns:a16="http://schemas.microsoft.com/office/drawing/2014/main" id="{E765E764-67E2-44D6-B9AE-A238CD746263}"/>
              </a:ext>
            </a:extLst>
          </p:cNvPr>
          <p:cNvSpPr txBox="1">
            <a:spLocks/>
          </p:cNvSpPr>
          <p:nvPr/>
        </p:nvSpPr>
        <p:spPr>
          <a:xfrm>
            <a:off x="5907157" y="1825625"/>
            <a:ext cx="435665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51858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7331124-4E4D-4053-90C2-A8BBD58E0A3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000" dirty="0">
                <a:latin typeface="Arial" panose="020B0604020202020204" pitchFamily="34" charset="0"/>
                <a:cs typeface="Arial" panose="020B0604020202020204" pitchFamily="34" charset="0"/>
              </a:rPr>
              <a:t>Blue Star awards, issued by calendar year</a:t>
            </a:r>
            <a:endParaRPr lang="en-US" sz="4000" kern="1200" dirty="0">
              <a:solidFill>
                <a:schemeClr val="tx1"/>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CEE4CEAE-D4B6-44EF-A543-7C86159FCCAC}"/>
              </a:ext>
            </a:extLst>
          </p:cNvPr>
          <p:cNvSpPr txBox="1">
            <a:spLocks/>
          </p:cNvSpPr>
          <p:nvPr/>
        </p:nvSpPr>
        <p:spPr>
          <a:xfrm>
            <a:off x="1235557" y="1918229"/>
            <a:ext cx="4465332" cy="4166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600"/>
              </a:spcBef>
              <a:spcAft>
                <a:spcPts val="1200"/>
              </a:spcAft>
            </a:pPr>
            <a:r>
              <a:rPr lang="en-US" sz="2000" dirty="0">
                <a:latin typeface="Arial" panose="020B0604020202020204" pitchFamily="34" charset="0"/>
                <a:cs typeface="Arial" panose="020B0604020202020204" pitchFamily="34" charset="0"/>
              </a:rPr>
              <a:t>2015 – 11no.</a:t>
            </a:r>
          </a:p>
          <a:p>
            <a:pPr marL="0">
              <a:spcBef>
                <a:spcPts val="600"/>
              </a:spcBef>
              <a:spcAft>
                <a:spcPts val="1200"/>
              </a:spcAft>
            </a:pPr>
            <a:r>
              <a:rPr lang="en-US" sz="2000" dirty="0">
                <a:latin typeface="Arial" panose="020B0604020202020204" pitchFamily="34" charset="0"/>
                <a:cs typeface="Arial" panose="020B0604020202020204" pitchFamily="34" charset="0"/>
              </a:rPr>
              <a:t>2016 – 44no. </a:t>
            </a:r>
            <a:r>
              <a:rPr lang="en-US" sz="1400" i="1" dirty="0">
                <a:latin typeface="Arial" panose="020B0604020202020204" pitchFamily="34" charset="0"/>
                <a:cs typeface="Arial" panose="020B0604020202020204" pitchFamily="34" charset="0"/>
              </a:rPr>
              <a:t>(+2no. Duplicates)</a:t>
            </a:r>
          </a:p>
          <a:p>
            <a:pPr marL="0">
              <a:spcBef>
                <a:spcPts val="600"/>
              </a:spcBef>
              <a:spcAft>
                <a:spcPts val="1200"/>
              </a:spcAft>
            </a:pPr>
            <a:r>
              <a:rPr lang="en-US" sz="2000" dirty="0">
                <a:latin typeface="Arial" panose="020B0604020202020204" pitchFamily="34" charset="0"/>
                <a:cs typeface="Arial" panose="020B0604020202020204" pitchFamily="34" charset="0"/>
              </a:rPr>
              <a:t>2017 – 12no.</a:t>
            </a:r>
          </a:p>
          <a:p>
            <a:pPr marL="0">
              <a:spcBef>
                <a:spcPts val="600"/>
              </a:spcBef>
              <a:spcAft>
                <a:spcPts val="1200"/>
              </a:spcAft>
            </a:pPr>
            <a:r>
              <a:rPr lang="en-US" sz="2000" dirty="0">
                <a:latin typeface="Arial" panose="020B0604020202020204" pitchFamily="34" charset="0"/>
                <a:cs typeface="Arial" panose="020B0604020202020204" pitchFamily="34" charset="0"/>
              </a:rPr>
              <a:t>2018 – 11no.</a:t>
            </a:r>
          </a:p>
          <a:p>
            <a:pPr marL="0">
              <a:spcBef>
                <a:spcPts val="600"/>
              </a:spcBef>
              <a:spcAft>
                <a:spcPts val="1200"/>
              </a:spcAft>
            </a:pPr>
            <a:r>
              <a:rPr lang="en-US" sz="2000" dirty="0">
                <a:latin typeface="Arial" panose="020B0604020202020204" pitchFamily="34" charset="0"/>
                <a:cs typeface="Arial" panose="020B0604020202020204" pitchFamily="34" charset="0"/>
              </a:rPr>
              <a:t>2019 – 2no.</a:t>
            </a:r>
          </a:p>
          <a:p>
            <a:pPr marL="0">
              <a:spcBef>
                <a:spcPts val="600"/>
              </a:spcBef>
              <a:spcAft>
                <a:spcPts val="1200"/>
              </a:spcAft>
            </a:pPr>
            <a:r>
              <a:rPr lang="en-US" sz="2000" dirty="0">
                <a:latin typeface="Arial" panose="020B0604020202020204" pitchFamily="34" charset="0"/>
                <a:cs typeface="Arial" panose="020B0604020202020204" pitchFamily="34" charset="0"/>
              </a:rPr>
              <a:t>2020 – 3no.</a:t>
            </a:r>
          </a:p>
          <a:p>
            <a:pPr marL="0" indent="0">
              <a:spcBef>
                <a:spcPts val="600"/>
              </a:spcBef>
              <a:spcAft>
                <a:spcPts val="1200"/>
              </a:spcAft>
              <a:buNone/>
            </a:pPr>
            <a:r>
              <a:rPr lang="en-US" sz="2000" dirty="0">
                <a:latin typeface="Arial" panose="020B0604020202020204" pitchFamily="34" charset="0"/>
                <a:cs typeface="Arial" panose="020B0604020202020204" pitchFamily="34" charset="0"/>
              </a:rPr>
              <a:t>    Total = 83no.</a:t>
            </a:r>
          </a:p>
          <a:p>
            <a:pPr marL="0"/>
            <a:endParaRPr lang="en-US" sz="2000" dirty="0"/>
          </a:p>
          <a:p>
            <a:pPr marL="0"/>
            <a:endParaRPr lang="en-US" sz="2000" dirty="0"/>
          </a:p>
          <a:p>
            <a:pPr marL="0"/>
            <a:endParaRPr lang="en-US" sz="2000" dirty="0"/>
          </a:p>
        </p:txBody>
      </p:sp>
      <p:sp>
        <p:nvSpPr>
          <p:cNvPr id="4" name="Content Placeholder 2">
            <a:extLst>
              <a:ext uri="{FF2B5EF4-FFF2-40B4-BE49-F238E27FC236}">
                <a16:creationId xmlns:a16="http://schemas.microsoft.com/office/drawing/2014/main" id="{E765E764-67E2-44D6-B9AE-A238CD746263}"/>
              </a:ext>
            </a:extLst>
          </p:cNvPr>
          <p:cNvSpPr txBox="1">
            <a:spLocks/>
          </p:cNvSpPr>
          <p:nvPr/>
        </p:nvSpPr>
        <p:spPr>
          <a:xfrm>
            <a:off x="5907157" y="1825625"/>
            <a:ext cx="435665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600" dirty="0">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AC03D92-C7D2-4079-8339-9F68D747A11D}"/>
              </a:ext>
            </a:extLst>
          </p:cNvPr>
          <p:cNvSpPr txBox="1">
            <a:spLocks/>
          </p:cNvSpPr>
          <p:nvPr/>
        </p:nvSpPr>
        <p:spPr>
          <a:xfrm>
            <a:off x="6148501" y="1918229"/>
            <a:ext cx="4465332" cy="4166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600"/>
              </a:spcBef>
              <a:spcAft>
                <a:spcPts val="1200"/>
              </a:spcAft>
            </a:pPr>
            <a:r>
              <a:rPr lang="en-US" sz="2000" dirty="0">
                <a:solidFill>
                  <a:srgbClr val="92D050"/>
                </a:solidFill>
                <a:latin typeface="Arial" panose="020B0604020202020204" pitchFamily="34" charset="0"/>
                <a:cs typeface="Arial" panose="020B0604020202020204" pitchFamily="34" charset="0"/>
              </a:rPr>
              <a:t>2021 – </a:t>
            </a:r>
          </a:p>
          <a:p>
            <a:pPr marL="0" indent="0">
              <a:buNone/>
            </a:pPr>
            <a:endParaRPr lang="en-US" sz="2000" dirty="0"/>
          </a:p>
          <a:p>
            <a:pPr marL="0"/>
            <a:endParaRPr lang="en-US" sz="2000" dirty="0"/>
          </a:p>
          <a:p>
            <a:pPr marL="0"/>
            <a:endParaRPr lang="en-US" sz="2000" dirty="0"/>
          </a:p>
        </p:txBody>
      </p:sp>
    </p:spTree>
    <p:extLst>
      <p:ext uri="{BB962C8B-B14F-4D97-AF65-F5344CB8AC3E}">
        <p14:creationId xmlns:p14="http://schemas.microsoft.com/office/powerpoint/2010/main" val="329160324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B001 – </a:t>
            </a:r>
            <a:r>
              <a:rPr lang="en-US" dirty="0">
                <a:solidFill>
                  <a:schemeClr val="bg1"/>
                </a:solidFill>
                <a:latin typeface="Arial" panose="020B0604020202020204" pitchFamily="34" charset="0"/>
                <a:cs typeface="Arial" panose="020B0604020202020204" pitchFamily="34" charset="0"/>
              </a:rPr>
              <a:t>Diphoterine</a:t>
            </a:r>
            <a:r>
              <a:rPr lang="en-GB" dirty="0">
                <a:solidFill>
                  <a:schemeClr val="bg1"/>
                </a:solidFill>
                <a:latin typeface="Arial" panose="020B0604020202020204" pitchFamily="34" charset="0"/>
                <a:cs typeface="Arial" panose="020B0604020202020204" pitchFamily="34" charset="0"/>
              </a:rPr>
              <a:t>  </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fontScale="77500" lnSpcReduction="20000"/>
          </a:bodyPr>
          <a:lstStyle/>
          <a:p>
            <a:pPr>
              <a:lnSpc>
                <a:spcPct val="120000"/>
              </a:lnSpc>
            </a:pPr>
            <a:r>
              <a:rPr lang="en-GB" sz="2600" dirty="0">
                <a:solidFill>
                  <a:schemeClr val="bg1"/>
                </a:solidFill>
                <a:latin typeface="Arial" panose="020B0604020202020204" pitchFamily="34" charset="0"/>
                <a:cs typeface="Arial" panose="020B0604020202020204" pitchFamily="34" charset="0"/>
              </a:rPr>
              <a:t>A treatment product was identified which is used by the NHS for treating chemical burns and which is available in easy to use formulations that require little to no training or expertise to use and which have been proven to eliminate or substantially reduce injury as a result of exposure to alkalis (such as wet concrete). </a:t>
            </a:r>
          </a:p>
          <a:p>
            <a:pPr>
              <a:lnSpc>
                <a:spcPct val="120000"/>
              </a:lnSpc>
            </a:pPr>
            <a:r>
              <a:rPr lang="en-GB" sz="2600" dirty="0">
                <a:solidFill>
                  <a:schemeClr val="bg1"/>
                </a:solidFill>
                <a:latin typeface="Arial" panose="020B0604020202020204" pitchFamily="34" charset="0"/>
                <a:cs typeface="Arial" panose="020B0604020202020204" pitchFamily="34" charset="0"/>
              </a:rPr>
              <a:t>The product is called Diphoterine.   	</a:t>
            </a:r>
          </a:p>
        </p:txBody>
      </p:sp>
      <p:pic>
        <p:nvPicPr>
          <p:cNvPr id="4" name="Picture 3">
            <a:extLst>
              <a:ext uri="{FF2B5EF4-FFF2-40B4-BE49-F238E27FC236}">
                <a16:creationId xmlns:a16="http://schemas.microsoft.com/office/drawing/2014/main" id="{2561429C-B0C5-4BCE-8164-4A96A76BBC2F}"/>
              </a:ext>
            </a:extLst>
          </p:cNvPr>
          <p:cNvPicPr>
            <a:picLocks noChangeAspect="1"/>
          </p:cNvPicPr>
          <p:nvPr/>
        </p:nvPicPr>
        <p:blipFill>
          <a:blip r:embed="rId2"/>
          <a:stretch>
            <a:fillRect/>
          </a:stretch>
        </p:blipFill>
        <p:spPr>
          <a:xfrm>
            <a:off x="966626" y="2454900"/>
            <a:ext cx="5550602" cy="4068000"/>
          </a:xfrm>
          <a:prstGeom prst="rect">
            <a:avLst/>
          </a:prstGeom>
        </p:spPr>
      </p:pic>
    </p:spTree>
    <p:extLst>
      <p:ext uri="{BB962C8B-B14F-4D97-AF65-F5344CB8AC3E}">
        <p14:creationId xmlns:p14="http://schemas.microsoft.com/office/powerpoint/2010/main" val="2956780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B004 – Work on bridge deck </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fontScale="92500" lnSpcReduction="10000"/>
          </a:bodyPr>
          <a:lstStyle/>
          <a:p>
            <a:pPr marL="0" indent="0">
              <a:lnSpc>
                <a:spcPct val="110000"/>
              </a:lnSpc>
              <a:spcBef>
                <a:spcPts val="0"/>
              </a:spcBef>
              <a:spcAft>
                <a:spcPts val="1200"/>
              </a:spcAft>
              <a:buNone/>
            </a:pPr>
            <a:r>
              <a:rPr lang="en-GB" sz="2000" dirty="0">
                <a:solidFill>
                  <a:schemeClr val="bg1"/>
                </a:solidFill>
                <a:latin typeface="Arial" panose="020B0604020202020204" pitchFamily="34" charset="0"/>
                <a:cs typeface="Arial" panose="020B0604020202020204" pitchFamily="34" charset="0"/>
              </a:rPr>
              <a:t>Work on bridge deck:</a:t>
            </a:r>
          </a:p>
          <a:p>
            <a:pPr>
              <a:lnSpc>
                <a:spcPct val="100000"/>
              </a:lnSpc>
              <a:spcBef>
                <a:spcPts val="0"/>
              </a:spcBef>
              <a:spcAft>
                <a:spcPts val="600"/>
              </a:spcAft>
            </a:pPr>
            <a:r>
              <a:rPr lang="en-GB" sz="2000" dirty="0">
                <a:solidFill>
                  <a:schemeClr val="bg1"/>
                </a:solidFill>
                <a:latin typeface="Arial" panose="020B0604020202020204" pitchFamily="34" charset="0"/>
                <a:cs typeface="Arial" panose="020B0604020202020204" pitchFamily="34" charset="0"/>
              </a:rPr>
              <a:t>Excellent emergency procedures in place</a:t>
            </a:r>
          </a:p>
          <a:p>
            <a:pPr>
              <a:lnSpc>
                <a:spcPct val="100000"/>
              </a:lnSpc>
              <a:spcBef>
                <a:spcPts val="0"/>
              </a:spcBef>
              <a:spcAft>
                <a:spcPts val="600"/>
              </a:spcAft>
            </a:pPr>
            <a:r>
              <a:rPr lang="en-GB" sz="2000" dirty="0">
                <a:solidFill>
                  <a:schemeClr val="bg1"/>
                </a:solidFill>
                <a:latin typeface="Arial" panose="020B0604020202020204" pitchFamily="34" charset="0"/>
                <a:cs typeface="Arial" panose="020B0604020202020204" pitchFamily="34" charset="0"/>
              </a:rPr>
              <a:t>Access to deck restricted, all must be briefed and sign in and out </a:t>
            </a:r>
          </a:p>
          <a:p>
            <a:pPr>
              <a:lnSpc>
                <a:spcPct val="100000"/>
              </a:lnSpc>
              <a:spcBef>
                <a:spcPts val="0"/>
              </a:spcBef>
              <a:spcAft>
                <a:spcPts val="600"/>
              </a:spcAft>
            </a:pPr>
            <a:r>
              <a:rPr lang="en-GB" sz="2000" dirty="0">
                <a:solidFill>
                  <a:schemeClr val="bg1"/>
                </a:solidFill>
                <a:latin typeface="Arial" panose="020B0604020202020204" pitchFamily="34" charset="0"/>
                <a:cs typeface="Arial" panose="020B0604020202020204" pitchFamily="34" charset="0"/>
              </a:rPr>
              <a:t>Wind speed is monitored, no work if in excess of 30mph </a:t>
            </a:r>
          </a:p>
          <a:p>
            <a:pPr>
              <a:lnSpc>
                <a:spcPct val="100000"/>
              </a:lnSpc>
              <a:spcBef>
                <a:spcPts val="0"/>
              </a:spcBef>
              <a:spcAft>
                <a:spcPts val="600"/>
              </a:spcAft>
            </a:pPr>
            <a:r>
              <a:rPr lang="en-GB" sz="2000" dirty="0">
                <a:solidFill>
                  <a:schemeClr val="bg1"/>
                </a:solidFill>
                <a:latin typeface="Arial" panose="020B0604020202020204" pitchFamily="34" charset="0"/>
                <a:cs typeface="Arial" panose="020B0604020202020204" pitchFamily="34" charset="0"/>
              </a:rPr>
              <a:t>Alarm call points located on deck </a:t>
            </a:r>
          </a:p>
          <a:p>
            <a:pPr>
              <a:lnSpc>
                <a:spcPct val="100000"/>
              </a:lnSpc>
              <a:spcBef>
                <a:spcPts val="0"/>
              </a:spcBef>
              <a:spcAft>
                <a:spcPts val="600"/>
              </a:spcAft>
            </a:pPr>
            <a:r>
              <a:rPr lang="en-GB" sz="2000" dirty="0">
                <a:solidFill>
                  <a:schemeClr val="bg1"/>
                </a:solidFill>
                <a:latin typeface="Arial" panose="020B0604020202020204" pitchFamily="34" charset="0"/>
                <a:cs typeface="Arial" panose="020B0604020202020204" pitchFamily="34" charset="0"/>
              </a:rPr>
              <a:t>Air horns used to raise the alarm </a:t>
            </a:r>
          </a:p>
          <a:p>
            <a:pPr>
              <a:lnSpc>
                <a:spcPct val="100000"/>
              </a:lnSpc>
              <a:spcBef>
                <a:spcPts val="0"/>
              </a:spcBef>
              <a:spcAft>
                <a:spcPts val="600"/>
              </a:spcAft>
            </a:pPr>
            <a:r>
              <a:rPr lang="en-GB" sz="2000" dirty="0">
                <a:solidFill>
                  <a:schemeClr val="bg1"/>
                </a:solidFill>
                <a:latin typeface="Arial" panose="020B0604020202020204" pitchFamily="34" charset="0"/>
                <a:cs typeface="Arial" panose="020B0604020202020204" pitchFamily="34" charset="0"/>
              </a:rPr>
              <a:t>Rescue procedures, with training and briefings in place </a:t>
            </a:r>
          </a:p>
          <a:p>
            <a:pPr>
              <a:lnSpc>
                <a:spcPct val="100000"/>
              </a:lnSpc>
              <a:spcBef>
                <a:spcPts val="0"/>
              </a:spcBef>
              <a:spcAft>
                <a:spcPts val="600"/>
              </a:spcAft>
            </a:pPr>
            <a:r>
              <a:rPr lang="en-GB" sz="2000" dirty="0">
                <a:solidFill>
                  <a:schemeClr val="bg1"/>
                </a:solidFill>
                <a:latin typeface="Arial" panose="020B0604020202020204" pitchFamily="34" charset="0"/>
                <a:cs typeface="Arial" panose="020B0604020202020204" pitchFamily="34" charset="0"/>
              </a:rPr>
              <a:t>Man riding basket and stretcher available</a:t>
            </a:r>
          </a:p>
        </p:txBody>
      </p:sp>
      <p:pic>
        <p:nvPicPr>
          <p:cNvPr id="6" name="Picture 5">
            <a:extLst>
              <a:ext uri="{FF2B5EF4-FFF2-40B4-BE49-F238E27FC236}">
                <a16:creationId xmlns:a16="http://schemas.microsoft.com/office/drawing/2014/main" id="{87BD21C9-3612-4CC1-93F3-846C56E604AC}"/>
              </a:ext>
            </a:extLst>
          </p:cNvPr>
          <p:cNvPicPr>
            <a:picLocks noChangeAspect="1"/>
          </p:cNvPicPr>
          <p:nvPr/>
        </p:nvPicPr>
        <p:blipFill>
          <a:blip r:embed="rId2"/>
          <a:stretch>
            <a:fillRect/>
          </a:stretch>
        </p:blipFill>
        <p:spPr>
          <a:xfrm>
            <a:off x="619211" y="2454900"/>
            <a:ext cx="6295826" cy="4032000"/>
          </a:xfrm>
          <a:prstGeom prst="rect">
            <a:avLst/>
          </a:prstGeom>
        </p:spPr>
      </p:pic>
    </p:spTree>
    <p:extLst>
      <p:ext uri="{BB962C8B-B14F-4D97-AF65-F5344CB8AC3E}">
        <p14:creationId xmlns:p14="http://schemas.microsoft.com/office/powerpoint/2010/main" val="2481109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B004 – FlexiMet Wind 1 monitoring system  </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a:lnSpc>
                <a:spcPct val="120000"/>
              </a:lnSpc>
            </a:pPr>
            <a:r>
              <a:rPr lang="en-GB" sz="2000" dirty="0">
                <a:solidFill>
                  <a:schemeClr val="bg1"/>
                </a:solidFill>
                <a:latin typeface="Arial" panose="020B0604020202020204" pitchFamily="34" charset="0"/>
                <a:cs typeface="Arial" panose="020B0604020202020204" pitchFamily="34" charset="0"/>
              </a:rPr>
              <a:t>FlexiMet Wind 1 wind speed and direction monitoring system – Used to quickly alert everyone working on the bridge deck, giving them sufficient time to ensure that all equipment and materials are secured and that everyone can leave the deck safely.</a:t>
            </a:r>
          </a:p>
        </p:txBody>
      </p:sp>
      <p:pic>
        <p:nvPicPr>
          <p:cNvPr id="5" name="Picture 4">
            <a:extLst>
              <a:ext uri="{FF2B5EF4-FFF2-40B4-BE49-F238E27FC236}">
                <a16:creationId xmlns:a16="http://schemas.microsoft.com/office/drawing/2014/main" id="{299038D8-A79E-44AB-98F7-D9112EE8BB36}"/>
              </a:ext>
            </a:extLst>
          </p:cNvPr>
          <p:cNvPicPr>
            <a:picLocks noChangeAspect="1"/>
          </p:cNvPicPr>
          <p:nvPr/>
        </p:nvPicPr>
        <p:blipFill>
          <a:blip r:embed="rId2"/>
          <a:stretch>
            <a:fillRect/>
          </a:stretch>
        </p:blipFill>
        <p:spPr>
          <a:xfrm>
            <a:off x="1025194" y="2454900"/>
            <a:ext cx="5433466" cy="4104000"/>
          </a:xfrm>
          <a:prstGeom prst="rect">
            <a:avLst/>
          </a:prstGeom>
        </p:spPr>
      </p:pic>
    </p:spTree>
    <p:extLst>
      <p:ext uri="{BB962C8B-B14F-4D97-AF65-F5344CB8AC3E}">
        <p14:creationId xmlns:p14="http://schemas.microsoft.com/office/powerpoint/2010/main" val="2109487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B005 – Safetime scaffold tags </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a:lnSpc>
                <a:spcPct val="110000"/>
              </a:lnSpc>
              <a:spcBef>
                <a:spcPts val="0"/>
              </a:spcBef>
              <a:spcAft>
                <a:spcPts val="1200"/>
              </a:spcAft>
            </a:pPr>
            <a:r>
              <a:rPr lang="en-GB" sz="1900" dirty="0">
                <a:solidFill>
                  <a:schemeClr val="bg1"/>
                </a:solidFill>
                <a:latin typeface="Arial" panose="020B0604020202020204" pitchFamily="34" charset="0"/>
                <a:cs typeface="Arial" panose="020B0604020202020204" pitchFamily="34" charset="0"/>
              </a:rPr>
              <a:t>Safetime scaffold tags are controlled by the resident scaffold inspector using mobile phone technology with data recorded by ‘cloud’ technology.</a:t>
            </a:r>
          </a:p>
          <a:p>
            <a:pPr>
              <a:lnSpc>
                <a:spcPct val="110000"/>
              </a:lnSpc>
              <a:spcBef>
                <a:spcPts val="0"/>
              </a:spcBef>
              <a:spcAft>
                <a:spcPts val="1200"/>
              </a:spcAft>
            </a:pPr>
            <a:r>
              <a:rPr lang="en-GB" sz="1900" dirty="0">
                <a:solidFill>
                  <a:schemeClr val="bg1"/>
                </a:solidFill>
                <a:latin typeface="Arial" panose="020B0604020202020204" pitchFamily="34" charset="0"/>
                <a:cs typeface="Arial" panose="020B0604020202020204" pitchFamily="34" charset="0"/>
              </a:rPr>
              <a:t>They avoid abuse by persons unknown changing dates, or moving tags (GPS control).</a:t>
            </a:r>
          </a:p>
          <a:p>
            <a:pPr>
              <a:lnSpc>
                <a:spcPct val="110000"/>
              </a:lnSpc>
              <a:spcBef>
                <a:spcPts val="0"/>
              </a:spcBef>
              <a:spcAft>
                <a:spcPts val="1200"/>
              </a:spcAft>
            </a:pPr>
            <a:r>
              <a:rPr lang="en-GB" sz="1900" dirty="0">
                <a:solidFill>
                  <a:schemeClr val="bg1"/>
                </a:solidFill>
                <a:latin typeface="Arial" panose="020B0604020202020204" pitchFamily="34" charset="0"/>
                <a:cs typeface="Arial" panose="020B0604020202020204" pitchFamily="34" charset="0"/>
              </a:rPr>
              <a:t>They reduce time by inspectors filling out paperwork, as everything is immediately uploaded straight from the device.</a:t>
            </a:r>
          </a:p>
        </p:txBody>
      </p:sp>
      <p:pic>
        <p:nvPicPr>
          <p:cNvPr id="4" name="Picture 3">
            <a:extLst>
              <a:ext uri="{FF2B5EF4-FFF2-40B4-BE49-F238E27FC236}">
                <a16:creationId xmlns:a16="http://schemas.microsoft.com/office/drawing/2014/main" id="{B35FD5E9-3ECE-438E-B007-D49493CA3F62}"/>
              </a:ext>
            </a:extLst>
          </p:cNvPr>
          <p:cNvPicPr>
            <a:picLocks noChangeAspect="1"/>
          </p:cNvPicPr>
          <p:nvPr/>
        </p:nvPicPr>
        <p:blipFill>
          <a:blip r:embed="rId2"/>
          <a:stretch>
            <a:fillRect/>
          </a:stretch>
        </p:blipFill>
        <p:spPr>
          <a:xfrm>
            <a:off x="1017104" y="2454900"/>
            <a:ext cx="5500040" cy="4068000"/>
          </a:xfrm>
          <a:prstGeom prst="rect">
            <a:avLst/>
          </a:prstGeom>
        </p:spPr>
      </p:pic>
    </p:spTree>
    <p:extLst>
      <p:ext uri="{BB962C8B-B14F-4D97-AF65-F5344CB8AC3E}">
        <p14:creationId xmlns:p14="http://schemas.microsoft.com/office/powerpoint/2010/main" val="3307373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B007 – RAG batter  </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lnSpc>
                <a:spcPct val="110000"/>
              </a:lnSpc>
              <a:spcBef>
                <a:spcPts val="0"/>
              </a:spcBef>
              <a:spcAft>
                <a:spcPts val="1200"/>
              </a:spcAft>
              <a:buNone/>
            </a:pPr>
            <a:r>
              <a:rPr lang="en-GB" sz="1900" dirty="0">
                <a:solidFill>
                  <a:schemeClr val="bg1"/>
                </a:solidFill>
                <a:latin typeface="Arial" panose="020B0604020202020204" pitchFamily="34" charset="0"/>
                <a:cs typeface="Arial" panose="020B0604020202020204" pitchFamily="34" charset="0"/>
              </a:rPr>
              <a:t>RAG batter – </a:t>
            </a:r>
          </a:p>
          <a:p>
            <a:pPr>
              <a:lnSpc>
                <a:spcPct val="110000"/>
              </a:lnSpc>
              <a:spcBef>
                <a:spcPts val="0"/>
              </a:spcBef>
              <a:spcAft>
                <a:spcPts val="1200"/>
              </a:spcAft>
            </a:pPr>
            <a:r>
              <a:rPr lang="en-GB" sz="1900" dirty="0">
                <a:solidFill>
                  <a:schemeClr val="bg1"/>
                </a:solidFill>
                <a:latin typeface="Arial" panose="020B0604020202020204" pitchFamily="34" charset="0"/>
                <a:cs typeface="Arial" panose="020B0604020202020204" pitchFamily="34" charset="0"/>
              </a:rPr>
              <a:t>A Red Amber Green system to assess risk was introduced for works adjacent to 3 steep embankments, located along much of the site, with signage in place to indicate the RAG status. </a:t>
            </a:r>
          </a:p>
          <a:p>
            <a:pPr>
              <a:lnSpc>
                <a:spcPct val="110000"/>
              </a:lnSpc>
              <a:spcBef>
                <a:spcPts val="0"/>
              </a:spcBef>
              <a:spcAft>
                <a:spcPts val="1200"/>
              </a:spcAft>
            </a:pPr>
            <a:r>
              <a:rPr lang="en-GB" sz="1900" dirty="0">
                <a:solidFill>
                  <a:schemeClr val="bg1"/>
                </a:solidFill>
                <a:latin typeface="Arial" panose="020B0604020202020204" pitchFamily="34" charset="0"/>
                <a:cs typeface="Arial" panose="020B0604020202020204" pitchFamily="34" charset="0"/>
              </a:rPr>
              <a:t>Schematic drawings of the site to be drawn up and issued site and displayed in the on-site welfare units.</a:t>
            </a:r>
          </a:p>
        </p:txBody>
      </p:sp>
      <p:pic>
        <p:nvPicPr>
          <p:cNvPr id="4" name="Picture 3">
            <a:extLst>
              <a:ext uri="{FF2B5EF4-FFF2-40B4-BE49-F238E27FC236}">
                <a16:creationId xmlns:a16="http://schemas.microsoft.com/office/drawing/2014/main" id="{05DA257D-9862-4C5E-AD87-056880F0B093}"/>
              </a:ext>
            </a:extLst>
          </p:cNvPr>
          <p:cNvPicPr>
            <a:picLocks noChangeAspect="1"/>
          </p:cNvPicPr>
          <p:nvPr/>
        </p:nvPicPr>
        <p:blipFill>
          <a:blip r:embed="rId2"/>
          <a:stretch>
            <a:fillRect/>
          </a:stretch>
        </p:blipFill>
        <p:spPr>
          <a:xfrm>
            <a:off x="720807" y="2454899"/>
            <a:ext cx="2315778" cy="2088000"/>
          </a:xfrm>
          <a:prstGeom prst="rect">
            <a:avLst/>
          </a:prstGeom>
        </p:spPr>
      </p:pic>
      <p:pic>
        <p:nvPicPr>
          <p:cNvPr id="9" name="Picture 8">
            <a:extLst>
              <a:ext uri="{FF2B5EF4-FFF2-40B4-BE49-F238E27FC236}">
                <a16:creationId xmlns:a16="http://schemas.microsoft.com/office/drawing/2014/main" id="{9FDD0ECD-7873-4EFC-AB18-22579802B143}"/>
              </a:ext>
            </a:extLst>
          </p:cNvPr>
          <p:cNvPicPr>
            <a:picLocks noChangeAspect="1"/>
          </p:cNvPicPr>
          <p:nvPr/>
        </p:nvPicPr>
        <p:blipFill>
          <a:blip r:embed="rId3"/>
          <a:stretch>
            <a:fillRect/>
          </a:stretch>
        </p:blipFill>
        <p:spPr>
          <a:xfrm>
            <a:off x="3929183" y="2454898"/>
            <a:ext cx="3448087" cy="2088000"/>
          </a:xfrm>
          <a:prstGeom prst="rect">
            <a:avLst/>
          </a:prstGeom>
        </p:spPr>
      </p:pic>
      <p:pic>
        <p:nvPicPr>
          <p:cNvPr id="11" name="Picture 10">
            <a:extLst>
              <a:ext uri="{FF2B5EF4-FFF2-40B4-BE49-F238E27FC236}">
                <a16:creationId xmlns:a16="http://schemas.microsoft.com/office/drawing/2014/main" id="{64E5CA70-CE35-4B81-9322-CA1EBC554B2B}"/>
              </a:ext>
            </a:extLst>
          </p:cNvPr>
          <p:cNvPicPr>
            <a:picLocks noChangeAspect="1"/>
          </p:cNvPicPr>
          <p:nvPr/>
        </p:nvPicPr>
        <p:blipFill>
          <a:blip r:embed="rId4"/>
          <a:stretch>
            <a:fillRect/>
          </a:stretch>
        </p:blipFill>
        <p:spPr>
          <a:xfrm>
            <a:off x="340738" y="4783803"/>
            <a:ext cx="3421600" cy="1692000"/>
          </a:xfrm>
          <a:prstGeom prst="rect">
            <a:avLst/>
          </a:prstGeom>
        </p:spPr>
      </p:pic>
      <p:pic>
        <p:nvPicPr>
          <p:cNvPr id="13" name="Picture 12">
            <a:extLst>
              <a:ext uri="{FF2B5EF4-FFF2-40B4-BE49-F238E27FC236}">
                <a16:creationId xmlns:a16="http://schemas.microsoft.com/office/drawing/2014/main" id="{983241C6-8160-4B0F-943C-537F28AB2A00}"/>
              </a:ext>
            </a:extLst>
          </p:cNvPr>
          <p:cNvPicPr>
            <a:picLocks noChangeAspect="1"/>
          </p:cNvPicPr>
          <p:nvPr/>
        </p:nvPicPr>
        <p:blipFill>
          <a:blip r:embed="rId5"/>
          <a:stretch>
            <a:fillRect/>
          </a:stretch>
        </p:blipFill>
        <p:spPr>
          <a:xfrm>
            <a:off x="3958674" y="4801127"/>
            <a:ext cx="3407173" cy="1656000"/>
          </a:xfrm>
          <a:prstGeom prst="rect">
            <a:avLst/>
          </a:prstGeom>
        </p:spPr>
      </p:pic>
    </p:spTree>
    <p:extLst>
      <p:ext uri="{BB962C8B-B14F-4D97-AF65-F5344CB8AC3E}">
        <p14:creationId xmlns:p14="http://schemas.microsoft.com/office/powerpoint/2010/main" val="3714169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B008 – Water mist fire extinguisher   </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fontScale="70000" lnSpcReduction="20000"/>
          </a:bodyPr>
          <a:lstStyle/>
          <a:p>
            <a:pPr>
              <a:lnSpc>
                <a:spcPct val="120000"/>
              </a:lnSpc>
              <a:spcBef>
                <a:spcPts val="0"/>
              </a:spcBef>
              <a:spcAft>
                <a:spcPts val="1000"/>
              </a:spcAft>
            </a:pPr>
            <a:r>
              <a:rPr lang="en-GB" sz="2400" dirty="0">
                <a:solidFill>
                  <a:schemeClr val="bg1"/>
                </a:solidFill>
                <a:latin typeface="Arial" panose="020B0604020202020204" pitchFamily="34" charset="0"/>
                <a:cs typeface="Arial" panose="020B0604020202020204" pitchFamily="34" charset="0"/>
              </a:rPr>
              <a:t>The extinguisher’s nozzle disperses microscopic ‘dry’ water mist particles to suppress fires and extinguish burning materials</a:t>
            </a:r>
          </a:p>
          <a:p>
            <a:pPr>
              <a:lnSpc>
                <a:spcPct val="120000"/>
              </a:lnSpc>
              <a:spcBef>
                <a:spcPts val="0"/>
              </a:spcBef>
              <a:spcAft>
                <a:spcPts val="1000"/>
              </a:spcAft>
            </a:pPr>
            <a:r>
              <a:rPr lang="en-GB" sz="2400" dirty="0">
                <a:solidFill>
                  <a:schemeClr val="bg1"/>
                </a:solidFill>
                <a:latin typeface="Arial" panose="020B0604020202020204" pitchFamily="34" charset="0"/>
                <a:cs typeface="Arial" panose="020B0604020202020204" pitchFamily="34" charset="0"/>
              </a:rPr>
              <a:t>They are safe for use on wood, paper, textiles, flammable liquids and fat fires </a:t>
            </a:r>
          </a:p>
          <a:p>
            <a:pPr>
              <a:lnSpc>
                <a:spcPct val="120000"/>
              </a:lnSpc>
              <a:spcBef>
                <a:spcPts val="0"/>
              </a:spcBef>
              <a:spcAft>
                <a:spcPts val="1000"/>
              </a:spcAft>
            </a:pPr>
            <a:r>
              <a:rPr lang="en-GB" sz="2400" dirty="0">
                <a:solidFill>
                  <a:schemeClr val="bg1"/>
                </a:solidFill>
                <a:latin typeface="Arial" panose="020B0604020202020204" pitchFamily="34" charset="0"/>
                <a:cs typeface="Arial" panose="020B0604020202020204" pitchFamily="34" charset="0"/>
              </a:rPr>
              <a:t>They are also great for extinguishing gas fires and can safely be used on electrical equipment up to 35000 Volts</a:t>
            </a:r>
          </a:p>
          <a:p>
            <a:pPr>
              <a:lnSpc>
                <a:spcPct val="120000"/>
              </a:lnSpc>
              <a:spcBef>
                <a:spcPts val="0"/>
              </a:spcBef>
              <a:spcAft>
                <a:spcPts val="1000"/>
              </a:spcAft>
            </a:pPr>
            <a:r>
              <a:rPr lang="en-GB" sz="2400" dirty="0">
                <a:solidFill>
                  <a:schemeClr val="bg1"/>
                </a:solidFill>
                <a:latin typeface="Arial" panose="020B0604020202020204" pitchFamily="34" charset="0"/>
                <a:cs typeface="Arial" panose="020B0604020202020204" pitchFamily="34" charset="0"/>
              </a:rPr>
              <a:t>As the extinguisher can be used on most types of fires, less extinguishers and blankets are required</a:t>
            </a:r>
          </a:p>
        </p:txBody>
      </p:sp>
      <p:pic>
        <p:nvPicPr>
          <p:cNvPr id="4" name="Picture 3">
            <a:extLst>
              <a:ext uri="{FF2B5EF4-FFF2-40B4-BE49-F238E27FC236}">
                <a16:creationId xmlns:a16="http://schemas.microsoft.com/office/drawing/2014/main" id="{44FE62C7-61A3-4B80-80B1-FC7E16C227A3}"/>
              </a:ext>
            </a:extLst>
          </p:cNvPr>
          <p:cNvPicPr>
            <a:picLocks noChangeAspect="1"/>
          </p:cNvPicPr>
          <p:nvPr/>
        </p:nvPicPr>
        <p:blipFill>
          <a:blip r:embed="rId2"/>
          <a:stretch>
            <a:fillRect/>
          </a:stretch>
        </p:blipFill>
        <p:spPr>
          <a:xfrm>
            <a:off x="2049764" y="2454900"/>
            <a:ext cx="3219847" cy="4104000"/>
          </a:xfrm>
          <a:prstGeom prst="rect">
            <a:avLst/>
          </a:prstGeom>
        </p:spPr>
      </p:pic>
    </p:spTree>
    <p:extLst>
      <p:ext uri="{BB962C8B-B14F-4D97-AF65-F5344CB8AC3E}">
        <p14:creationId xmlns:p14="http://schemas.microsoft.com/office/powerpoint/2010/main" val="1200074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B012 – Work at heights </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lnSpc>
                <a:spcPct val="100000"/>
              </a:lnSpc>
              <a:buNone/>
            </a:pPr>
            <a:r>
              <a:rPr lang="en-GB" sz="2000" dirty="0">
                <a:solidFill>
                  <a:schemeClr val="bg1"/>
                </a:solidFill>
                <a:latin typeface="Arial" panose="020B0604020202020204" pitchFamily="34" charset="0"/>
                <a:cs typeface="Arial" panose="020B0604020202020204" pitchFamily="34" charset="0"/>
              </a:rPr>
              <a:t>Work at heights</a:t>
            </a:r>
          </a:p>
          <a:p>
            <a:pPr>
              <a:lnSpc>
                <a:spcPct val="100000"/>
              </a:lnSpc>
            </a:pPr>
            <a:r>
              <a:rPr lang="en-GB" sz="2000" dirty="0">
                <a:solidFill>
                  <a:schemeClr val="bg1"/>
                </a:solidFill>
                <a:latin typeface="Arial" panose="020B0604020202020204" pitchFamily="34" charset="0"/>
                <a:cs typeface="Arial" panose="020B0604020202020204" pitchFamily="34" charset="0"/>
              </a:rPr>
              <a:t>Some plant has been fitted with GPS to avoid the need for setting out engineers to work at height on batters</a:t>
            </a:r>
          </a:p>
          <a:p>
            <a:pPr>
              <a:lnSpc>
                <a:spcPct val="100000"/>
              </a:lnSpc>
            </a:pPr>
            <a:r>
              <a:rPr lang="en-GB" sz="2000" dirty="0">
                <a:solidFill>
                  <a:schemeClr val="bg1"/>
                </a:solidFill>
                <a:latin typeface="Arial" panose="020B0604020202020204" pitchFamily="34" charset="0"/>
                <a:cs typeface="Arial" panose="020B0604020202020204" pitchFamily="34" charset="0"/>
              </a:rPr>
              <a:t>Permanent fencing was installed early along the top of cuttings to prevent falls from height, and during the summer, a remote controlled mower was used to cut the grass on some of the steep embankments to reduce the risk of S/T/F’s</a:t>
            </a:r>
          </a:p>
        </p:txBody>
      </p:sp>
      <p:pic>
        <p:nvPicPr>
          <p:cNvPr id="8" name="Picture 7">
            <a:extLst>
              <a:ext uri="{FF2B5EF4-FFF2-40B4-BE49-F238E27FC236}">
                <a16:creationId xmlns:a16="http://schemas.microsoft.com/office/drawing/2014/main" id="{E3D2A54C-5ACF-4AD8-A661-4193449E7138}"/>
              </a:ext>
            </a:extLst>
          </p:cNvPr>
          <p:cNvPicPr>
            <a:picLocks noChangeAspect="1"/>
          </p:cNvPicPr>
          <p:nvPr/>
        </p:nvPicPr>
        <p:blipFill>
          <a:blip r:embed="rId2"/>
          <a:stretch>
            <a:fillRect/>
          </a:stretch>
        </p:blipFill>
        <p:spPr>
          <a:xfrm>
            <a:off x="374856" y="2454899"/>
            <a:ext cx="3392268" cy="1906399"/>
          </a:xfrm>
          <a:prstGeom prst="rect">
            <a:avLst/>
          </a:prstGeom>
        </p:spPr>
      </p:pic>
      <p:pic>
        <p:nvPicPr>
          <p:cNvPr id="9" name="Picture 8">
            <a:extLst>
              <a:ext uri="{FF2B5EF4-FFF2-40B4-BE49-F238E27FC236}">
                <a16:creationId xmlns:a16="http://schemas.microsoft.com/office/drawing/2014/main" id="{509A5B28-26ED-4E39-9C9B-87C5E4E8952E}"/>
              </a:ext>
            </a:extLst>
          </p:cNvPr>
          <p:cNvPicPr>
            <a:picLocks noChangeAspect="1"/>
          </p:cNvPicPr>
          <p:nvPr/>
        </p:nvPicPr>
        <p:blipFill>
          <a:blip r:embed="rId3"/>
          <a:stretch>
            <a:fillRect/>
          </a:stretch>
        </p:blipFill>
        <p:spPr>
          <a:xfrm>
            <a:off x="329183" y="4495027"/>
            <a:ext cx="3437941" cy="1945728"/>
          </a:xfrm>
          <a:prstGeom prst="rect">
            <a:avLst/>
          </a:prstGeom>
        </p:spPr>
      </p:pic>
      <p:pic>
        <p:nvPicPr>
          <p:cNvPr id="11" name="Picture 10">
            <a:extLst>
              <a:ext uri="{FF2B5EF4-FFF2-40B4-BE49-F238E27FC236}">
                <a16:creationId xmlns:a16="http://schemas.microsoft.com/office/drawing/2014/main" id="{F859520F-61A0-4DE3-8958-F5A3457E5008}"/>
              </a:ext>
            </a:extLst>
          </p:cNvPr>
          <p:cNvPicPr>
            <a:picLocks noChangeAspect="1"/>
          </p:cNvPicPr>
          <p:nvPr/>
        </p:nvPicPr>
        <p:blipFill>
          <a:blip r:embed="rId4"/>
          <a:stretch>
            <a:fillRect/>
          </a:stretch>
        </p:blipFill>
        <p:spPr>
          <a:xfrm>
            <a:off x="4270049" y="2454899"/>
            <a:ext cx="2784000" cy="2088000"/>
          </a:xfrm>
          <a:prstGeom prst="rect">
            <a:avLst/>
          </a:prstGeom>
        </p:spPr>
      </p:pic>
      <p:pic>
        <p:nvPicPr>
          <p:cNvPr id="5" name="Picture 4">
            <a:extLst>
              <a:ext uri="{FF2B5EF4-FFF2-40B4-BE49-F238E27FC236}">
                <a16:creationId xmlns:a16="http://schemas.microsoft.com/office/drawing/2014/main" id="{E381156F-4E96-4846-82DF-ACDAAB80266B}"/>
              </a:ext>
            </a:extLst>
          </p:cNvPr>
          <p:cNvPicPr>
            <a:picLocks noChangeAspect="1"/>
          </p:cNvPicPr>
          <p:nvPr/>
        </p:nvPicPr>
        <p:blipFill>
          <a:blip r:embed="rId5"/>
          <a:stretch>
            <a:fillRect/>
          </a:stretch>
        </p:blipFill>
        <p:spPr>
          <a:xfrm>
            <a:off x="4538100" y="4661765"/>
            <a:ext cx="2247900" cy="1704975"/>
          </a:xfrm>
          <a:prstGeom prst="rect">
            <a:avLst/>
          </a:prstGeom>
        </p:spPr>
      </p:pic>
    </p:spTree>
    <p:extLst>
      <p:ext uri="{BB962C8B-B14F-4D97-AF65-F5344CB8AC3E}">
        <p14:creationId xmlns:p14="http://schemas.microsoft.com/office/powerpoint/2010/main" val="1380367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41B321EB-4B4B-404F-9944-4576E05697AA}"/>
              </a:ext>
            </a:extLst>
          </p:cNvPr>
          <p:cNvSpPr>
            <a:spLocks noGrp="1"/>
          </p:cNvSpPr>
          <p:nvPr>
            <p:ph idx="1"/>
          </p:nvPr>
        </p:nvSpPr>
        <p:spPr>
          <a:xfrm>
            <a:off x="838199" y="2010833"/>
            <a:ext cx="10515599" cy="4166130"/>
          </a:xfrm>
        </p:spPr>
        <p:txBody>
          <a:bodyPr vert="horz" lIns="91440" tIns="45720" rIns="91440" bIns="45720" rtlCol="0">
            <a:normAutofit/>
          </a:bodyPr>
          <a:lstStyle/>
          <a:p>
            <a:pPr marL="0" indent="0" algn="ctr">
              <a:lnSpc>
                <a:spcPct val="100000"/>
              </a:lnSpc>
              <a:spcAft>
                <a:spcPts val="1800"/>
              </a:spcAft>
              <a:buNone/>
            </a:pPr>
            <a:r>
              <a:rPr lang="en-US" sz="9600" dirty="0">
                <a:latin typeface="Arial" panose="020B0604020202020204" pitchFamily="34" charset="0"/>
                <a:cs typeface="Arial" panose="020B0604020202020204" pitchFamily="34" charset="0"/>
              </a:rPr>
              <a:t>Selected Blue Star Award ideas</a:t>
            </a:r>
          </a:p>
        </p:txBody>
      </p:sp>
      <p:sp>
        <p:nvSpPr>
          <p:cNvPr id="4" name="Content Placeholder 2">
            <a:extLst>
              <a:ext uri="{FF2B5EF4-FFF2-40B4-BE49-F238E27FC236}">
                <a16:creationId xmlns:a16="http://schemas.microsoft.com/office/drawing/2014/main" id="{E765E764-67E2-44D6-B9AE-A238CD746263}"/>
              </a:ext>
            </a:extLst>
          </p:cNvPr>
          <p:cNvSpPr txBox="1">
            <a:spLocks/>
          </p:cNvSpPr>
          <p:nvPr/>
        </p:nvSpPr>
        <p:spPr>
          <a:xfrm>
            <a:off x="5907157" y="1825625"/>
            <a:ext cx="435665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600" dirty="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2DFDE20A-29D2-4D5A-8EED-1D24E488D70C}"/>
              </a:ext>
            </a:extLst>
          </p:cNvPr>
          <p:cNvSpPr>
            <a:spLocks noGrp="1"/>
          </p:cNvSpPr>
          <p:nvPr>
            <p:ph type="title"/>
          </p:nvPr>
        </p:nvSpPr>
        <p:spPr/>
        <p:txBody>
          <a:bodyPr>
            <a:normAutofit/>
          </a:bodyPr>
          <a:lstStyle/>
          <a:p>
            <a:r>
              <a:rPr lang="en-GB" sz="4000" dirty="0">
                <a:latin typeface="Arial" panose="020B0604020202020204" pitchFamily="34" charset="0"/>
                <a:cs typeface="Arial" panose="020B0604020202020204" pitchFamily="34" charset="0"/>
              </a:rPr>
              <a:t>Blue Star awards presentation – Part 1 of 5</a:t>
            </a:r>
          </a:p>
        </p:txBody>
      </p:sp>
    </p:spTree>
    <p:extLst>
      <p:ext uri="{BB962C8B-B14F-4D97-AF65-F5344CB8AC3E}">
        <p14:creationId xmlns:p14="http://schemas.microsoft.com/office/powerpoint/2010/main" val="224213633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B012 – Load Angel </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lnSpc>
                <a:spcPct val="100000"/>
              </a:lnSpc>
              <a:buNone/>
            </a:pPr>
            <a:r>
              <a:rPr lang="en-GB" sz="2000" dirty="0">
                <a:solidFill>
                  <a:schemeClr val="bg1"/>
                </a:solidFill>
                <a:latin typeface="Arial" panose="020B0604020202020204" pitchFamily="34" charset="0"/>
                <a:cs typeface="Arial" panose="020B0604020202020204" pitchFamily="34" charset="0"/>
              </a:rPr>
              <a:t>Loading and unloading vehicles – </a:t>
            </a:r>
          </a:p>
          <a:p>
            <a:pPr>
              <a:lnSpc>
                <a:spcPct val="100000"/>
              </a:lnSpc>
            </a:pPr>
            <a:r>
              <a:rPr lang="en-GB" sz="2000" dirty="0">
                <a:solidFill>
                  <a:schemeClr val="bg1"/>
                </a:solidFill>
                <a:latin typeface="Arial" panose="020B0604020202020204" pitchFamily="34" charset="0"/>
                <a:cs typeface="Arial" panose="020B0604020202020204" pitchFamily="34" charset="0"/>
              </a:rPr>
              <a:t>including the use of a mobile platform at the main bridge works </a:t>
            </a:r>
          </a:p>
          <a:p>
            <a:pPr>
              <a:lnSpc>
                <a:spcPct val="100000"/>
              </a:lnSpc>
            </a:pPr>
            <a:r>
              <a:rPr lang="en-GB" sz="2000" dirty="0">
                <a:solidFill>
                  <a:schemeClr val="bg1"/>
                </a:solidFill>
                <a:latin typeface="Arial" panose="020B0604020202020204" pitchFamily="34" charset="0"/>
                <a:cs typeface="Arial" panose="020B0604020202020204" pitchFamily="34" charset="0"/>
              </a:rPr>
              <a:t>This can be placed alongside vehicles to provide a safe working platform and access when unloading plant and materials</a:t>
            </a:r>
          </a:p>
        </p:txBody>
      </p:sp>
      <p:pic>
        <p:nvPicPr>
          <p:cNvPr id="6" name="Picture 5">
            <a:extLst>
              <a:ext uri="{FF2B5EF4-FFF2-40B4-BE49-F238E27FC236}">
                <a16:creationId xmlns:a16="http://schemas.microsoft.com/office/drawing/2014/main" id="{C4BA14B3-EA18-41B4-9EF3-9710985E3FA1}"/>
              </a:ext>
            </a:extLst>
          </p:cNvPr>
          <p:cNvPicPr>
            <a:picLocks noChangeAspect="1"/>
          </p:cNvPicPr>
          <p:nvPr/>
        </p:nvPicPr>
        <p:blipFill>
          <a:blip r:embed="rId2"/>
          <a:stretch>
            <a:fillRect/>
          </a:stretch>
        </p:blipFill>
        <p:spPr>
          <a:xfrm>
            <a:off x="329167" y="2454900"/>
            <a:ext cx="3439378" cy="2592000"/>
          </a:xfrm>
          <a:prstGeom prst="rect">
            <a:avLst/>
          </a:prstGeom>
        </p:spPr>
      </p:pic>
      <p:pic>
        <p:nvPicPr>
          <p:cNvPr id="13" name="Picture 12">
            <a:extLst>
              <a:ext uri="{FF2B5EF4-FFF2-40B4-BE49-F238E27FC236}">
                <a16:creationId xmlns:a16="http://schemas.microsoft.com/office/drawing/2014/main" id="{214BC002-04CE-420B-B420-56FDF774B7C4}"/>
              </a:ext>
            </a:extLst>
          </p:cNvPr>
          <p:cNvPicPr>
            <a:picLocks noChangeAspect="1"/>
          </p:cNvPicPr>
          <p:nvPr/>
        </p:nvPicPr>
        <p:blipFill>
          <a:blip r:embed="rId3"/>
          <a:stretch>
            <a:fillRect/>
          </a:stretch>
        </p:blipFill>
        <p:spPr>
          <a:xfrm>
            <a:off x="3956803" y="2454900"/>
            <a:ext cx="3450387" cy="2592000"/>
          </a:xfrm>
          <a:prstGeom prst="rect">
            <a:avLst/>
          </a:prstGeom>
        </p:spPr>
      </p:pic>
    </p:spTree>
    <p:extLst>
      <p:ext uri="{BB962C8B-B14F-4D97-AF65-F5344CB8AC3E}">
        <p14:creationId xmlns:p14="http://schemas.microsoft.com/office/powerpoint/2010/main" val="3986447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B013 – Gridforce Park 30  </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r>
              <a:rPr lang="en-GB" sz="2000" dirty="0">
                <a:solidFill>
                  <a:schemeClr val="bg1"/>
                </a:solidFill>
                <a:latin typeface="Arial" panose="020B0604020202020204" pitchFamily="34" charset="0"/>
                <a:cs typeface="Arial" panose="020B0604020202020204" pitchFamily="34" charset="0"/>
              </a:rPr>
              <a:t>Plastic “Gridforce Park 30” cellular mats provide temporary slip</a:t>
            </a:r>
            <a:r>
              <a:rPr lang="en-GB" sz="2000" i="1" strike="sngStrike" dirty="0">
                <a:solidFill>
                  <a:srgbClr val="FF0000"/>
                </a:solidFill>
                <a:latin typeface="Arial" panose="020B0604020202020204" pitchFamily="34" charset="0"/>
                <a:cs typeface="Arial" panose="020B0604020202020204" pitchFamily="34" charset="0"/>
              </a:rPr>
              <a:t>/trip</a:t>
            </a:r>
            <a:r>
              <a:rPr lang="en-GB" sz="2000" dirty="0">
                <a:solidFill>
                  <a:schemeClr val="bg1"/>
                </a:solidFill>
                <a:latin typeface="Arial" panose="020B0604020202020204" pitchFamily="34" charset="0"/>
                <a:cs typeface="Arial" panose="020B0604020202020204" pitchFamily="34" charset="0"/>
              </a:rPr>
              <a:t> free covering for use along routes trafficked by pedestrians in all weather conditions</a:t>
            </a:r>
            <a:r>
              <a:rPr lang="fr-FR" sz="1600" dirty="0">
                <a:solidFill>
                  <a:srgbClr val="FFFFFF"/>
                </a:solidFill>
                <a:latin typeface="Arial" panose="020B0604020202020204" pitchFamily="34" charset="0"/>
                <a:cs typeface="Arial" panose="020B0604020202020204" pitchFamily="34" charset="0"/>
              </a:rPr>
              <a:t>	</a:t>
            </a:r>
            <a:endParaRPr lang="en-GB" sz="1600" dirty="0">
              <a:solidFill>
                <a:srgbClr val="FFFFFF"/>
              </a:solidFill>
              <a:latin typeface="Arial" panose="020B0604020202020204" pitchFamily="34" charset="0"/>
              <a:cs typeface="Arial" panose="020B0604020202020204" pitchFamily="34" charset="0"/>
            </a:endParaRPr>
          </a:p>
          <a:p>
            <a:endParaRPr lang="en-GB" sz="2400" dirty="0">
              <a:solidFill>
                <a:srgbClr val="FFFFFF"/>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3A20A7D-BA46-4C02-8202-69130673E40F}"/>
              </a:ext>
            </a:extLst>
          </p:cNvPr>
          <p:cNvPicPr>
            <a:picLocks noChangeAspect="1"/>
          </p:cNvPicPr>
          <p:nvPr/>
        </p:nvPicPr>
        <p:blipFill>
          <a:blip r:embed="rId2"/>
          <a:stretch>
            <a:fillRect/>
          </a:stretch>
        </p:blipFill>
        <p:spPr>
          <a:xfrm>
            <a:off x="2049764" y="2454900"/>
            <a:ext cx="3321690" cy="4104000"/>
          </a:xfrm>
          <a:prstGeom prst="rect">
            <a:avLst/>
          </a:prstGeom>
        </p:spPr>
      </p:pic>
    </p:spTree>
    <p:extLst>
      <p:ext uri="{BB962C8B-B14F-4D97-AF65-F5344CB8AC3E}">
        <p14:creationId xmlns:p14="http://schemas.microsoft.com/office/powerpoint/2010/main" val="3482708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B015 – Excavator stickers</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r>
              <a:rPr lang="en-GB" sz="2000" dirty="0">
                <a:solidFill>
                  <a:schemeClr val="bg1"/>
                </a:solidFill>
                <a:latin typeface="Arial" panose="020B0604020202020204" pitchFamily="34" charset="0"/>
                <a:cs typeface="Arial" panose="020B0604020202020204" pitchFamily="34" charset="0"/>
              </a:rPr>
              <a:t>To facilitate identification of excavators equipped for lifting operations, and there capabilities, an excavator sticker regime has been developed. </a:t>
            </a:r>
          </a:p>
          <a:p>
            <a:r>
              <a:rPr lang="en-GB" sz="2000" dirty="0">
                <a:solidFill>
                  <a:schemeClr val="bg1"/>
                </a:solidFill>
                <a:latin typeface="Arial" panose="020B0604020202020204" pitchFamily="34" charset="0"/>
                <a:cs typeface="Arial" panose="020B0604020202020204" pitchFamily="34" charset="0"/>
              </a:rPr>
              <a:t>Stickers will be completed and stuck on the excavator (in a safe location that does not obstruct the operators view) to confirm the excavator meets the requirements for lifting up to its safe working load.</a:t>
            </a:r>
            <a:endParaRPr lang="en-GB" sz="2400" dirty="0">
              <a:solidFill>
                <a:srgbClr val="FFFFFF"/>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4F73D94-4187-446D-8B91-F1AC9218698B}"/>
              </a:ext>
            </a:extLst>
          </p:cNvPr>
          <p:cNvPicPr>
            <a:picLocks noChangeAspect="1"/>
          </p:cNvPicPr>
          <p:nvPr/>
        </p:nvPicPr>
        <p:blipFill>
          <a:blip r:embed="rId2"/>
          <a:stretch>
            <a:fillRect/>
          </a:stretch>
        </p:blipFill>
        <p:spPr>
          <a:xfrm>
            <a:off x="1329913" y="2454900"/>
            <a:ext cx="4982873" cy="4068000"/>
          </a:xfrm>
          <a:prstGeom prst="rect">
            <a:avLst/>
          </a:prstGeom>
        </p:spPr>
      </p:pic>
    </p:spTree>
    <p:extLst>
      <p:ext uri="{BB962C8B-B14F-4D97-AF65-F5344CB8AC3E}">
        <p14:creationId xmlns:p14="http://schemas.microsoft.com/office/powerpoint/2010/main" val="2436126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rgbClr val="FFFFFF"/>
                </a:solidFill>
                <a:latin typeface="Arial" panose="020B0604020202020204" pitchFamily="34" charset="0"/>
                <a:cs typeface="Arial" panose="020B0604020202020204" pitchFamily="34" charset="0"/>
              </a:rPr>
              <a:t>B029 – Vehicle payload and weights sheet  </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a:lnSpc>
                <a:spcPct val="100000"/>
              </a:lnSpc>
              <a:spcAft>
                <a:spcPts val="1200"/>
              </a:spcAft>
            </a:pPr>
            <a:r>
              <a:rPr lang="en-GB" sz="1800" dirty="0">
                <a:solidFill>
                  <a:srgbClr val="FFFFFF"/>
                </a:solidFill>
                <a:latin typeface="Arial" panose="020B0604020202020204" pitchFamily="34" charset="0"/>
                <a:cs typeface="Arial" panose="020B0604020202020204" pitchFamily="34" charset="0"/>
              </a:rPr>
              <a:t>Information sheet that provides clear information of accurate vehicle payloads with additional information of the weights of general materials that are transported on site	</a:t>
            </a:r>
            <a:r>
              <a:rPr lang="fr-FR" sz="2400" dirty="0">
                <a:solidFill>
                  <a:srgbClr val="FFFFFF"/>
                </a:solidFill>
                <a:latin typeface="Arial" panose="020B0604020202020204" pitchFamily="34" charset="0"/>
                <a:cs typeface="Arial" panose="020B0604020202020204" pitchFamily="34" charset="0"/>
              </a:rPr>
              <a:t>	</a:t>
            </a:r>
            <a:endParaRPr lang="en-GB" sz="2400" dirty="0">
              <a:solidFill>
                <a:srgbClr val="FFFFFF"/>
              </a:solidFill>
              <a:latin typeface="Arial" panose="020B0604020202020204" pitchFamily="34" charset="0"/>
              <a:cs typeface="Arial" panose="020B0604020202020204" pitchFamily="34" charset="0"/>
            </a:endParaRPr>
          </a:p>
          <a:p>
            <a:endParaRPr lang="en-GB" sz="2400" dirty="0">
              <a:solidFill>
                <a:srgbClr val="FFFFFF"/>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714E4E3-8F94-4FC6-A39A-1840F887B745}"/>
              </a:ext>
            </a:extLst>
          </p:cNvPr>
          <p:cNvPicPr>
            <a:picLocks noChangeAspect="1"/>
          </p:cNvPicPr>
          <p:nvPr/>
        </p:nvPicPr>
        <p:blipFill>
          <a:blip r:embed="rId2"/>
          <a:stretch>
            <a:fillRect/>
          </a:stretch>
        </p:blipFill>
        <p:spPr>
          <a:xfrm>
            <a:off x="1198819" y="2454900"/>
            <a:ext cx="5485297" cy="4104000"/>
          </a:xfrm>
          <a:prstGeom prst="rect">
            <a:avLst/>
          </a:prstGeom>
        </p:spPr>
      </p:pic>
    </p:spTree>
    <p:extLst>
      <p:ext uri="{BB962C8B-B14F-4D97-AF65-F5344CB8AC3E}">
        <p14:creationId xmlns:p14="http://schemas.microsoft.com/office/powerpoint/2010/main" val="3169239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rgbClr val="FFFFFF"/>
                </a:solidFill>
                <a:latin typeface="Arial" panose="020B0604020202020204" pitchFamily="34" charset="0"/>
                <a:cs typeface="Arial" panose="020B0604020202020204" pitchFamily="34" charset="0"/>
              </a:rPr>
              <a:t>B033 – HAVwear watches</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a:lnSpc>
                <a:spcPct val="100000"/>
              </a:lnSpc>
              <a:spcBef>
                <a:spcPts val="0"/>
              </a:spcBef>
              <a:spcAft>
                <a:spcPts val="600"/>
              </a:spcAft>
            </a:pPr>
            <a:r>
              <a:rPr lang="en-GB" sz="1800" dirty="0">
                <a:solidFill>
                  <a:srgbClr val="FFFFFF"/>
                </a:solidFill>
                <a:latin typeface="Arial" panose="020B0604020202020204" pitchFamily="34" charset="0"/>
                <a:cs typeface="Arial" panose="020B0604020202020204" pitchFamily="34" charset="0"/>
              </a:rPr>
              <a:t>Machine mounted equipment is used to minimise hand held vibrating equipment. </a:t>
            </a:r>
          </a:p>
          <a:p>
            <a:pPr>
              <a:lnSpc>
                <a:spcPct val="100000"/>
              </a:lnSpc>
              <a:spcBef>
                <a:spcPts val="0"/>
              </a:spcBef>
              <a:spcAft>
                <a:spcPts val="600"/>
              </a:spcAft>
            </a:pPr>
            <a:r>
              <a:rPr lang="en-GB" sz="1800" dirty="0">
                <a:solidFill>
                  <a:srgbClr val="FFFFFF"/>
                </a:solidFill>
                <a:latin typeface="Arial" panose="020B0604020202020204" pitchFamily="34" charset="0"/>
                <a:cs typeface="Arial" panose="020B0604020202020204" pitchFamily="34" charset="0"/>
              </a:rPr>
              <a:t>Where no alternative, HAVwear watches are used to record and monitor use.</a:t>
            </a:r>
          </a:p>
          <a:p>
            <a:pPr>
              <a:lnSpc>
                <a:spcPct val="100000"/>
              </a:lnSpc>
              <a:spcBef>
                <a:spcPts val="0"/>
              </a:spcBef>
              <a:spcAft>
                <a:spcPts val="600"/>
              </a:spcAft>
            </a:pPr>
            <a:r>
              <a:rPr lang="en-GB" sz="1800" dirty="0">
                <a:solidFill>
                  <a:srgbClr val="FFFFFF"/>
                </a:solidFill>
                <a:latin typeface="Arial" panose="020B0604020202020204" pitchFamily="34" charset="0"/>
                <a:cs typeface="Arial" panose="020B0604020202020204" pitchFamily="34" charset="0"/>
              </a:rPr>
              <a:t>Similar to the </a:t>
            </a:r>
            <a:r>
              <a:rPr lang="en-GB" sz="1800" dirty="0" err="1">
                <a:solidFill>
                  <a:srgbClr val="FFFFFF"/>
                </a:solidFill>
                <a:latin typeface="Arial" panose="020B0604020202020204" pitchFamily="34" charset="0"/>
                <a:cs typeface="Arial" panose="020B0604020202020204" pitchFamily="34" charset="0"/>
              </a:rPr>
              <a:t>HAVmeter</a:t>
            </a:r>
            <a:r>
              <a:rPr lang="en-GB" sz="1800" dirty="0">
                <a:solidFill>
                  <a:srgbClr val="FFFFFF"/>
                </a:solidFill>
                <a:latin typeface="Arial" panose="020B0604020202020204" pitchFamily="34" charset="0"/>
                <a:cs typeface="Arial" panose="020B0604020202020204" pitchFamily="34" charset="0"/>
              </a:rPr>
              <a:t>, but the monitor is worn on the wrist by the operative and returned to a docking / base station at end of shift, where data is stored using cloud technology.</a:t>
            </a:r>
          </a:p>
          <a:p>
            <a:pPr marL="0" indent="0">
              <a:lnSpc>
                <a:spcPct val="100000"/>
              </a:lnSpc>
              <a:spcBef>
                <a:spcPts val="0"/>
              </a:spcBef>
              <a:spcAft>
                <a:spcPts val="600"/>
              </a:spcAft>
              <a:buNone/>
            </a:pPr>
            <a:r>
              <a:rPr lang="en-GB" sz="1800" dirty="0">
                <a:solidFill>
                  <a:srgbClr val="FFFFFF"/>
                </a:solidFill>
                <a:latin typeface="Arial" panose="020B0604020202020204" pitchFamily="34" charset="0"/>
                <a:cs typeface="Arial" panose="020B0604020202020204" pitchFamily="34" charset="0"/>
              </a:rPr>
              <a:t>	</a:t>
            </a:r>
            <a:r>
              <a:rPr lang="fr-FR" sz="2400" dirty="0">
                <a:solidFill>
                  <a:srgbClr val="FFFFFF"/>
                </a:solidFill>
                <a:latin typeface="Arial" panose="020B0604020202020204" pitchFamily="34" charset="0"/>
                <a:cs typeface="Arial" panose="020B0604020202020204" pitchFamily="34" charset="0"/>
              </a:rPr>
              <a:t>	</a:t>
            </a:r>
            <a:endParaRPr lang="en-GB" sz="2400" dirty="0">
              <a:solidFill>
                <a:srgbClr val="FFFFFF"/>
              </a:solidFill>
              <a:latin typeface="Arial" panose="020B0604020202020204" pitchFamily="34" charset="0"/>
              <a:cs typeface="Arial" panose="020B0604020202020204" pitchFamily="34" charset="0"/>
            </a:endParaRPr>
          </a:p>
          <a:p>
            <a:endParaRPr lang="en-GB" sz="2400" dirty="0">
              <a:solidFill>
                <a:srgbClr val="FFFFFF"/>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0885C3E-84D8-4C0F-8878-9635C661BE6E}"/>
              </a:ext>
            </a:extLst>
          </p:cNvPr>
          <p:cNvPicPr>
            <a:picLocks noChangeAspect="1"/>
          </p:cNvPicPr>
          <p:nvPr/>
        </p:nvPicPr>
        <p:blipFill>
          <a:blip r:embed="rId2"/>
          <a:stretch>
            <a:fillRect/>
          </a:stretch>
        </p:blipFill>
        <p:spPr>
          <a:xfrm>
            <a:off x="284835" y="2454900"/>
            <a:ext cx="3441542" cy="2556000"/>
          </a:xfrm>
          <a:prstGeom prst="rect">
            <a:avLst/>
          </a:prstGeom>
        </p:spPr>
      </p:pic>
      <p:pic>
        <p:nvPicPr>
          <p:cNvPr id="9" name="Picture 8">
            <a:extLst>
              <a:ext uri="{FF2B5EF4-FFF2-40B4-BE49-F238E27FC236}">
                <a16:creationId xmlns:a16="http://schemas.microsoft.com/office/drawing/2014/main" id="{5A94E240-79F1-422E-8A5F-C88AF713A05A}"/>
              </a:ext>
            </a:extLst>
          </p:cNvPr>
          <p:cNvPicPr>
            <a:picLocks noChangeAspect="1"/>
          </p:cNvPicPr>
          <p:nvPr/>
        </p:nvPicPr>
        <p:blipFill>
          <a:blip r:embed="rId3"/>
          <a:stretch>
            <a:fillRect/>
          </a:stretch>
        </p:blipFill>
        <p:spPr>
          <a:xfrm>
            <a:off x="3958805" y="2454900"/>
            <a:ext cx="3406487" cy="3240000"/>
          </a:xfrm>
          <a:prstGeom prst="rect">
            <a:avLst/>
          </a:prstGeom>
        </p:spPr>
      </p:pic>
    </p:spTree>
    <p:extLst>
      <p:ext uri="{BB962C8B-B14F-4D97-AF65-F5344CB8AC3E}">
        <p14:creationId xmlns:p14="http://schemas.microsoft.com/office/powerpoint/2010/main" val="1691347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B043 – </a:t>
            </a:r>
            <a:r>
              <a:rPr lang="en-GB" dirty="0">
                <a:solidFill>
                  <a:schemeClr val="bg1">
                    <a:lumMod val="95000"/>
                  </a:schemeClr>
                </a:solidFill>
                <a:latin typeface="Arial" panose="020B0604020202020204" pitchFamily="34" charset="0"/>
                <a:cs typeface="Arial" panose="020B0604020202020204" pitchFamily="34" charset="0"/>
              </a:rPr>
              <a:t>PatrolLive</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fontScale="62500" lnSpcReduction="20000"/>
          </a:bodyPr>
          <a:lstStyle/>
          <a:p>
            <a:pPr>
              <a:lnSpc>
                <a:spcPct val="120000"/>
              </a:lnSpc>
              <a:spcBef>
                <a:spcPts val="0"/>
              </a:spcBef>
              <a:spcAft>
                <a:spcPts val="600"/>
              </a:spcAft>
            </a:pPr>
            <a:r>
              <a:rPr lang="en-GB" sz="2600" dirty="0">
                <a:solidFill>
                  <a:schemeClr val="bg1">
                    <a:lumMod val="95000"/>
                  </a:schemeClr>
                </a:solidFill>
                <a:latin typeface="Arial" panose="020B0604020202020204" pitchFamily="34" charset="0"/>
                <a:cs typeface="Arial" panose="020B0604020202020204" pitchFamily="34" charset="0"/>
              </a:rPr>
              <a:t>The PatrolLive Mobile Phone Application was used on site on the A500 Campbell Road Bridge repairs work location to perform patrols of the site. </a:t>
            </a:r>
          </a:p>
          <a:p>
            <a:pPr>
              <a:lnSpc>
                <a:spcPct val="120000"/>
              </a:lnSpc>
              <a:spcBef>
                <a:spcPts val="0"/>
              </a:spcBef>
              <a:spcAft>
                <a:spcPts val="600"/>
              </a:spcAft>
            </a:pPr>
            <a:r>
              <a:rPr lang="en-GB" sz="2600" dirty="0">
                <a:solidFill>
                  <a:schemeClr val="bg1">
                    <a:lumMod val="95000"/>
                  </a:schemeClr>
                </a:solidFill>
                <a:latin typeface="Arial" panose="020B0604020202020204" pitchFamily="34" charset="0"/>
                <a:cs typeface="Arial" panose="020B0604020202020204" pitchFamily="34" charset="0"/>
              </a:rPr>
              <a:t>A number of virtual checkpoints were set up on site at key locations and patrols carried out at regular intervals. </a:t>
            </a:r>
          </a:p>
          <a:p>
            <a:pPr>
              <a:lnSpc>
                <a:spcPct val="120000"/>
              </a:lnSpc>
              <a:spcBef>
                <a:spcPts val="0"/>
              </a:spcBef>
              <a:spcAft>
                <a:spcPts val="600"/>
              </a:spcAft>
            </a:pPr>
            <a:r>
              <a:rPr lang="en-GB" sz="2600" dirty="0">
                <a:solidFill>
                  <a:schemeClr val="bg1">
                    <a:lumMod val="95000"/>
                  </a:schemeClr>
                </a:solidFill>
                <a:latin typeface="Arial" panose="020B0604020202020204" pitchFamily="34" charset="0"/>
                <a:cs typeface="Arial" panose="020B0604020202020204" pitchFamily="34" charset="0"/>
              </a:rPr>
              <a:t>Checkpoints included;</a:t>
            </a:r>
          </a:p>
          <a:p>
            <a:pPr marL="457200" lvl="1" indent="0">
              <a:lnSpc>
                <a:spcPct val="120000"/>
              </a:lnSpc>
              <a:spcBef>
                <a:spcPts val="0"/>
              </a:spcBef>
              <a:spcAft>
                <a:spcPts val="600"/>
              </a:spcAft>
              <a:buNone/>
            </a:pPr>
            <a:r>
              <a:rPr lang="en-GB" sz="2600" dirty="0">
                <a:solidFill>
                  <a:schemeClr val="bg1">
                    <a:lumMod val="95000"/>
                  </a:schemeClr>
                </a:solidFill>
                <a:latin typeface="Arial" panose="020B0604020202020204" pitchFamily="34" charset="0"/>
                <a:cs typeface="Arial" panose="020B0604020202020204" pitchFamily="34" charset="0"/>
              </a:rPr>
              <a:t>1. Office/Canteen Portacabins</a:t>
            </a:r>
          </a:p>
          <a:p>
            <a:pPr marL="457200" lvl="1" indent="0">
              <a:lnSpc>
                <a:spcPct val="120000"/>
              </a:lnSpc>
              <a:spcBef>
                <a:spcPts val="0"/>
              </a:spcBef>
              <a:spcAft>
                <a:spcPts val="600"/>
              </a:spcAft>
              <a:buNone/>
            </a:pPr>
            <a:r>
              <a:rPr lang="en-GB" sz="2600" dirty="0">
                <a:solidFill>
                  <a:schemeClr val="bg1">
                    <a:lumMod val="95000"/>
                  </a:schemeClr>
                </a:solidFill>
                <a:latin typeface="Arial" panose="020B0604020202020204" pitchFamily="34" charset="0"/>
                <a:cs typeface="Arial" panose="020B0604020202020204" pitchFamily="34" charset="0"/>
              </a:rPr>
              <a:t>2. Diesel/Storage Unit</a:t>
            </a:r>
          </a:p>
          <a:p>
            <a:pPr marL="457200" lvl="1" indent="0">
              <a:lnSpc>
                <a:spcPct val="120000"/>
              </a:lnSpc>
              <a:spcBef>
                <a:spcPts val="0"/>
              </a:spcBef>
              <a:spcAft>
                <a:spcPts val="600"/>
              </a:spcAft>
              <a:buNone/>
            </a:pPr>
            <a:r>
              <a:rPr lang="en-GB" sz="2600" dirty="0">
                <a:solidFill>
                  <a:schemeClr val="bg1">
                    <a:lumMod val="95000"/>
                  </a:schemeClr>
                </a:solidFill>
                <a:latin typeface="Arial" panose="020B0604020202020204" pitchFamily="34" charset="0"/>
                <a:cs typeface="Arial" panose="020B0604020202020204" pitchFamily="34" charset="0"/>
              </a:rPr>
              <a:t>3. Roadside Gate</a:t>
            </a:r>
          </a:p>
          <a:p>
            <a:pPr marL="457200" lvl="1" indent="0">
              <a:lnSpc>
                <a:spcPct val="120000"/>
              </a:lnSpc>
              <a:spcBef>
                <a:spcPts val="0"/>
              </a:spcBef>
              <a:spcAft>
                <a:spcPts val="600"/>
              </a:spcAft>
              <a:buNone/>
            </a:pPr>
            <a:r>
              <a:rPr lang="en-GB" sz="2600" dirty="0">
                <a:solidFill>
                  <a:schemeClr val="bg1">
                    <a:lumMod val="95000"/>
                  </a:schemeClr>
                </a:solidFill>
                <a:latin typeface="Arial" panose="020B0604020202020204" pitchFamily="34" charset="0"/>
                <a:cs typeface="Arial" panose="020B0604020202020204" pitchFamily="34" charset="0"/>
              </a:rPr>
              <a:t>4. Landfill Area</a:t>
            </a:r>
          </a:p>
          <a:p>
            <a:pPr marL="457200" lvl="1" indent="0">
              <a:lnSpc>
                <a:spcPct val="120000"/>
              </a:lnSpc>
              <a:spcBef>
                <a:spcPts val="0"/>
              </a:spcBef>
              <a:spcAft>
                <a:spcPts val="600"/>
              </a:spcAft>
              <a:buNone/>
            </a:pPr>
            <a:r>
              <a:rPr lang="en-GB" sz="2600" dirty="0">
                <a:solidFill>
                  <a:schemeClr val="bg1">
                    <a:lumMod val="95000"/>
                  </a:schemeClr>
                </a:solidFill>
                <a:latin typeface="Arial" panose="020B0604020202020204" pitchFamily="34" charset="0"/>
                <a:cs typeface="Arial" panose="020B0604020202020204" pitchFamily="34" charset="0"/>
              </a:rPr>
              <a:t>5. Scaffold Compound</a:t>
            </a:r>
          </a:p>
          <a:p>
            <a:pPr marL="457200" lvl="1" indent="0">
              <a:lnSpc>
                <a:spcPct val="120000"/>
              </a:lnSpc>
              <a:spcBef>
                <a:spcPts val="0"/>
              </a:spcBef>
              <a:spcAft>
                <a:spcPts val="1800"/>
              </a:spcAft>
              <a:buNone/>
            </a:pPr>
            <a:r>
              <a:rPr lang="en-GB" sz="2600" dirty="0">
                <a:solidFill>
                  <a:schemeClr val="bg1">
                    <a:lumMod val="95000"/>
                  </a:schemeClr>
                </a:solidFill>
                <a:latin typeface="Arial" panose="020B0604020202020204" pitchFamily="34" charset="0"/>
                <a:cs typeface="Arial" panose="020B0604020202020204" pitchFamily="34" charset="0"/>
              </a:rPr>
              <a:t>6. Pathside Gate</a:t>
            </a:r>
            <a:endParaRPr lang="en-GB" sz="2000" dirty="0">
              <a:solidFill>
                <a:srgbClr val="FFFFFF"/>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F5FAF3E-58E5-4272-AB2D-4CDE03E5ED30}"/>
              </a:ext>
            </a:extLst>
          </p:cNvPr>
          <p:cNvPicPr>
            <a:picLocks noChangeAspect="1"/>
          </p:cNvPicPr>
          <p:nvPr/>
        </p:nvPicPr>
        <p:blipFill>
          <a:blip r:embed="rId2"/>
          <a:stretch>
            <a:fillRect/>
          </a:stretch>
        </p:blipFill>
        <p:spPr>
          <a:xfrm>
            <a:off x="1246782" y="2454900"/>
            <a:ext cx="5219833" cy="4104000"/>
          </a:xfrm>
          <a:prstGeom prst="rect">
            <a:avLst/>
          </a:prstGeom>
        </p:spPr>
      </p:pic>
    </p:spTree>
    <p:extLst>
      <p:ext uri="{BB962C8B-B14F-4D97-AF65-F5344CB8AC3E}">
        <p14:creationId xmlns:p14="http://schemas.microsoft.com/office/powerpoint/2010/main" val="1334738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B045 – Control of HAVS</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fontScale="85000" lnSpcReduction="20000"/>
          </a:bodyPr>
          <a:lstStyle/>
          <a:p>
            <a:pPr>
              <a:lnSpc>
                <a:spcPct val="120000"/>
              </a:lnSpc>
              <a:spcBef>
                <a:spcPts val="0"/>
              </a:spcBef>
              <a:spcAft>
                <a:spcPts val="600"/>
              </a:spcAft>
            </a:pPr>
            <a:r>
              <a:rPr lang="en-GB" sz="2600" dirty="0">
                <a:solidFill>
                  <a:schemeClr val="bg1">
                    <a:lumMod val="95000"/>
                  </a:schemeClr>
                </a:solidFill>
                <a:latin typeface="Arial" panose="020B0604020202020204" pitchFamily="34" charset="0"/>
                <a:cs typeface="Arial" panose="020B0604020202020204" pitchFamily="34" charset="0"/>
              </a:rPr>
              <a:t>Fully automated Air / Hydraulic powered mechanical PAM breaker used to remove defective concrete from the structure. </a:t>
            </a:r>
          </a:p>
          <a:p>
            <a:pPr>
              <a:lnSpc>
                <a:spcPct val="120000"/>
              </a:lnSpc>
              <a:spcBef>
                <a:spcPts val="0"/>
              </a:spcBef>
              <a:spcAft>
                <a:spcPts val="600"/>
              </a:spcAft>
            </a:pPr>
            <a:r>
              <a:rPr lang="en-GB" sz="2600" dirty="0">
                <a:solidFill>
                  <a:schemeClr val="bg1">
                    <a:lumMod val="95000"/>
                  </a:schemeClr>
                </a:solidFill>
                <a:latin typeface="Arial" panose="020B0604020202020204" pitchFamily="34" charset="0"/>
                <a:cs typeface="Arial" panose="020B0604020202020204" pitchFamily="34" charset="0"/>
              </a:rPr>
              <a:t>Reactec HAVwear system to accurately measure exposure to HAVS when operating vibrating tools, including limit value, accumulated points, and coloured daily exposure warnings (green, amber and red).</a:t>
            </a:r>
            <a:endParaRPr lang="en-GB" sz="2000" dirty="0">
              <a:solidFill>
                <a:srgbClr val="FFFFFF"/>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005CD67-AFE2-4E1D-8AB3-E324D3C510D7}"/>
              </a:ext>
            </a:extLst>
          </p:cNvPr>
          <p:cNvPicPr>
            <a:picLocks noChangeAspect="1"/>
          </p:cNvPicPr>
          <p:nvPr/>
        </p:nvPicPr>
        <p:blipFill>
          <a:blip r:embed="rId2"/>
          <a:stretch>
            <a:fillRect/>
          </a:stretch>
        </p:blipFill>
        <p:spPr>
          <a:xfrm>
            <a:off x="319074" y="2454900"/>
            <a:ext cx="3448050" cy="1971675"/>
          </a:xfrm>
          <a:prstGeom prst="rect">
            <a:avLst/>
          </a:prstGeom>
        </p:spPr>
      </p:pic>
      <p:sp>
        <p:nvSpPr>
          <p:cNvPr id="7" name="Rectangle 6">
            <a:extLst>
              <a:ext uri="{FF2B5EF4-FFF2-40B4-BE49-F238E27FC236}">
                <a16:creationId xmlns:a16="http://schemas.microsoft.com/office/drawing/2014/main" id="{BCF8E0CC-0777-4A86-B835-DC7E040ACD01}"/>
              </a:ext>
            </a:extLst>
          </p:cNvPr>
          <p:cNvSpPr/>
          <p:nvPr/>
        </p:nvSpPr>
        <p:spPr>
          <a:xfrm>
            <a:off x="1273240" y="4926867"/>
            <a:ext cx="1539717" cy="369332"/>
          </a:xfrm>
          <a:prstGeom prst="rect">
            <a:avLst/>
          </a:prstGeom>
        </p:spPr>
        <p:txBody>
          <a:bodyPr wrap="none">
            <a:spAutoFit/>
          </a:bodyPr>
          <a:lstStyle/>
          <a:p>
            <a:r>
              <a:rPr lang="en-GB" dirty="0">
                <a:latin typeface="Arial" panose="020B0604020202020204" pitchFamily="34" charset="0"/>
              </a:rPr>
              <a:t>PAM Breaker</a:t>
            </a:r>
            <a:endParaRPr lang="en-GB" dirty="0"/>
          </a:p>
        </p:txBody>
      </p:sp>
      <p:pic>
        <p:nvPicPr>
          <p:cNvPr id="9" name="Picture 8">
            <a:extLst>
              <a:ext uri="{FF2B5EF4-FFF2-40B4-BE49-F238E27FC236}">
                <a16:creationId xmlns:a16="http://schemas.microsoft.com/office/drawing/2014/main" id="{1A79A308-0208-46F2-80E0-1D5FA358861E}"/>
              </a:ext>
            </a:extLst>
          </p:cNvPr>
          <p:cNvPicPr>
            <a:picLocks noChangeAspect="1"/>
          </p:cNvPicPr>
          <p:nvPr/>
        </p:nvPicPr>
        <p:blipFill>
          <a:blip r:embed="rId3"/>
          <a:stretch>
            <a:fillRect/>
          </a:stretch>
        </p:blipFill>
        <p:spPr>
          <a:xfrm>
            <a:off x="3944689" y="2454900"/>
            <a:ext cx="3398625" cy="1908000"/>
          </a:xfrm>
          <a:prstGeom prst="rect">
            <a:avLst/>
          </a:prstGeom>
        </p:spPr>
      </p:pic>
      <p:sp>
        <p:nvSpPr>
          <p:cNvPr id="11" name="Rectangle 10">
            <a:extLst>
              <a:ext uri="{FF2B5EF4-FFF2-40B4-BE49-F238E27FC236}">
                <a16:creationId xmlns:a16="http://schemas.microsoft.com/office/drawing/2014/main" id="{AFB1846C-0824-43B9-94B5-B6EDDD8E82C9}"/>
              </a:ext>
            </a:extLst>
          </p:cNvPr>
          <p:cNvSpPr/>
          <p:nvPr/>
        </p:nvSpPr>
        <p:spPr>
          <a:xfrm>
            <a:off x="4617662" y="4926866"/>
            <a:ext cx="2202238" cy="646331"/>
          </a:xfrm>
          <a:prstGeom prst="rect">
            <a:avLst/>
          </a:prstGeom>
        </p:spPr>
        <p:txBody>
          <a:bodyPr wrap="square">
            <a:spAutoFit/>
          </a:bodyPr>
          <a:lstStyle/>
          <a:p>
            <a:r>
              <a:rPr lang="en-GB" dirty="0">
                <a:latin typeface="Arial" panose="020B0604020202020204" pitchFamily="34" charset="0"/>
              </a:rPr>
              <a:t>Reactec HAVwear, base station</a:t>
            </a:r>
            <a:endParaRPr lang="en-GB" dirty="0"/>
          </a:p>
        </p:txBody>
      </p:sp>
    </p:spTree>
    <p:extLst>
      <p:ext uri="{BB962C8B-B14F-4D97-AF65-F5344CB8AC3E}">
        <p14:creationId xmlns:p14="http://schemas.microsoft.com/office/powerpoint/2010/main" val="3016332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B051 – Animated RAMS</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fontScale="77500" lnSpcReduction="20000"/>
          </a:bodyPr>
          <a:lstStyle/>
          <a:p>
            <a:pPr marL="0" indent="0">
              <a:lnSpc>
                <a:spcPct val="120000"/>
              </a:lnSpc>
              <a:spcBef>
                <a:spcPts val="0"/>
              </a:spcBef>
              <a:spcAft>
                <a:spcPts val="600"/>
              </a:spcAft>
              <a:buNone/>
            </a:pPr>
            <a:r>
              <a:rPr lang="en-GB" sz="2300" dirty="0">
                <a:solidFill>
                  <a:srgbClr val="FFFFFF"/>
                </a:solidFill>
                <a:latin typeface="Arial" panose="020B0604020202020204" pitchFamily="34" charset="0"/>
                <a:cs typeface="Arial" panose="020B0604020202020204" pitchFamily="34" charset="0"/>
              </a:rPr>
              <a:t>In October 2016, when the Blue Star was awarded, </a:t>
            </a:r>
            <a:r>
              <a:rPr lang="en-GB" sz="2300" dirty="0">
                <a:solidFill>
                  <a:schemeClr val="bg1">
                    <a:lumMod val="95000"/>
                  </a:schemeClr>
                </a:solidFill>
                <a:latin typeface="Arial" panose="020B0604020202020204" pitchFamily="34" charset="0"/>
                <a:cs typeface="Arial" panose="020B0604020202020204" pitchFamily="34" charset="0"/>
              </a:rPr>
              <a:t>animated RAMS were being developed;</a:t>
            </a:r>
          </a:p>
          <a:p>
            <a:pPr>
              <a:lnSpc>
                <a:spcPct val="120000"/>
              </a:lnSpc>
              <a:spcBef>
                <a:spcPts val="0"/>
              </a:spcBef>
              <a:spcAft>
                <a:spcPts val="600"/>
              </a:spcAft>
            </a:pPr>
            <a:r>
              <a:rPr lang="en-GB" sz="2300" dirty="0">
                <a:solidFill>
                  <a:schemeClr val="bg1">
                    <a:lumMod val="95000"/>
                  </a:schemeClr>
                </a:solidFill>
                <a:latin typeface="Arial" panose="020B0604020202020204" pitchFamily="34" charset="0"/>
                <a:cs typeface="Arial" panose="020B0604020202020204" pitchFamily="34" charset="0"/>
              </a:rPr>
              <a:t>To show the workforce how activities should be carried out safely what equipment should be used, how the work area should be set up, and where operatives should stand etc. </a:t>
            </a:r>
          </a:p>
          <a:p>
            <a:pPr>
              <a:lnSpc>
                <a:spcPct val="120000"/>
              </a:lnSpc>
              <a:spcBef>
                <a:spcPts val="0"/>
              </a:spcBef>
              <a:spcAft>
                <a:spcPts val="1200"/>
              </a:spcAft>
            </a:pPr>
            <a:r>
              <a:rPr lang="en-GB" sz="2300" dirty="0">
                <a:solidFill>
                  <a:schemeClr val="bg1">
                    <a:lumMod val="95000"/>
                  </a:schemeClr>
                </a:solidFill>
                <a:latin typeface="Arial" panose="020B0604020202020204" pitchFamily="34" charset="0"/>
                <a:cs typeface="Arial" panose="020B0604020202020204" pitchFamily="34" charset="0"/>
              </a:rPr>
              <a:t>This is particularly useful for briefing to workers who’s 1st language is not English, as it helps to overcome language barriers.</a:t>
            </a:r>
          </a:p>
        </p:txBody>
      </p:sp>
      <p:pic>
        <p:nvPicPr>
          <p:cNvPr id="6" name="Picture 5">
            <a:extLst>
              <a:ext uri="{FF2B5EF4-FFF2-40B4-BE49-F238E27FC236}">
                <a16:creationId xmlns:a16="http://schemas.microsoft.com/office/drawing/2014/main" id="{391E46D2-2753-44B9-AFAB-DAE63510D57C}"/>
              </a:ext>
            </a:extLst>
          </p:cNvPr>
          <p:cNvPicPr>
            <a:picLocks noChangeAspect="1"/>
          </p:cNvPicPr>
          <p:nvPr/>
        </p:nvPicPr>
        <p:blipFill>
          <a:blip r:embed="rId2"/>
          <a:stretch>
            <a:fillRect/>
          </a:stretch>
        </p:blipFill>
        <p:spPr>
          <a:xfrm>
            <a:off x="321718" y="2454899"/>
            <a:ext cx="3469552" cy="1980000"/>
          </a:xfrm>
          <a:prstGeom prst="rect">
            <a:avLst/>
          </a:prstGeom>
        </p:spPr>
      </p:pic>
      <p:pic>
        <p:nvPicPr>
          <p:cNvPr id="7" name="Picture 6">
            <a:extLst>
              <a:ext uri="{FF2B5EF4-FFF2-40B4-BE49-F238E27FC236}">
                <a16:creationId xmlns:a16="http://schemas.microsoft.com/office/drawing/2014/main" id="{9CB59DCB-7276-4DC5-9457-65AE1CEB9512}"/>
              </a:ext>
            </a:extLst>
          </p:cNvPr>
          <p:cNvPicPr>
            <a:picLocks noChangeAspect="1"/>
          </p:cNvPicPr>
          <p:nvPr/>
        </p:nvPicPr>
        <p:blipFill>
          <a:blip r:embed="rId3"/>
          <a:stretch>
            <a:fillRect/>
          </a:stretch>
        </p:blipFill>
        <p:spPr>
          <a:xfrm>
            <a:off x="3943779" y="4434898"/>
            <a:ext cx="3440142" cy="2016000"/>
          </a:xfrm>
          <a:prstGeom prst="rect">
            <a:avLst/>
          </a:prstGeom>
        </p:spPr>
      </p:pic>
    </p:spTree>
    <p:extLst>
      <p:ext uri="{BB962C8B-B14F-4D97-AF65-F5344CB8AC3E}">
        <p14:creationId xmlns:p14="http://schemas.microsoft.com/office/powerpoint/2010/main" val="516308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B052 – Yellow Mat</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fontScale="77500" lnSpcReduction="20000"/>
          </a:bodyPr>
          <a:lstStyle/>
          <a:p>
            <a:pPr>
              <a:lnSpc>
                <a:spcPct val="120000"/>
              </a:lnSpc>
              <a:spcBef>
                <a:spcPts val="0"/>
              </a:spcBef>
              <a:spcAft>
                <a:spcPts val="600"/>
              </a:spcAft>
            </a:pPr>
            <a:r>
              <a:rPr lang="en-GB" sz="2200" dirty="0">
                <a:solidFill>
                  <a:schemeClr val="bg1">
                    <a:lumMod val="95000"/>
                  </a:schemeClr>
                </a:solidFill>
                <a:latin typeface="Arial" panose="020B0604020202020204" pitchFamily="34" charset="0"/>
                <a:cs typeface="Arial" panose="020B0604020202020204" pitchFamily="34" charset="0"/>
              </a:rPr>
              <a:t>Yellow coloured matting is placed over re-bar to allow safer access and working area for steel fixers, joiners and others, whilst trafficking across re-bar on foot during the construction process</a:t>
            </a:r>
          </a:p>
          <a:p>
            <a:pPr>
              <a:lnSpc>
                <a:spcPct val="120000"/>
              </a:lnSpc>
              <a:spcBef>
                <a:spcPts val="0"/>
              </a:spcBef>
              <a:spcAft>
                <a:spcPts val="600"/>
              </a:spcAft>
            </a:pPr>
            <a:r>
              <a:rPr lang="en-GB" sz="2200" dirty="0">
                <a:solidFill>
                  <a:schemeClr val="bg1">
                    <a:lumMod val="95000"/>
                  </a:schemeClr>
                </a:solidFill>
                <a:latin typeface="Arial" panose="020B0604020202020204" pitchFamily="34" charset="0"/>
                <a:cs typeface="Arial" panose="020B0604020202020204" pitchFamily="34" charset="0"/>
              </a:rPr>
              <a:t>The matting is light weight and easy to move, to allow for changes in work elements / locations </a:t>
            </a:r>
          </a:p>
          <a:p>
            <a:pPr>
              <a:lnSpc>
                <a:spcPct val="120000"/>
              </a:lnSpc>
              <a:spcBef>
                <a:spcPts val="0"/>
              </a:spcBef>
              <a:spcAft>
                <a:spcPts val="600"/>
              </a:spcAft>
            </a:pPr>
            <a:r>
              <a:rPr lang="en-GB" sz="2200" dirty="0">
                <a:solidFill>
                  <a:schemeClr val="bg1">
                    <a:lumMod val="95000"/>
                  </a:schemeClr>
                </a:solidFill>
                <a:latin typeface="Arial" panose="020B0604020202020204" pitchFamily="34" charset="0"/>
                <a:cs typeface="Arial" panose="020B0604020202020204" pitchFamily="34" charset="0"/>
              </a:rPr>
              <a:t>The matting is anti-slip and reduces the chances of slip and trip incidents and associated injuries</a:t>
            </a:r>
          </a:p>
          <a:p>
            <a:pPr>
              <a:lnSpc>
                <a:spcPct val="120000"/>
              </a:lnSpc>
              <a:spcBef>
                <a:spcPts val="0"/>
              </a:spcBef>
              <a:spcAft>
                <a:spcPts val="1500"/>
              </a:spcAft>
            </a:pPr>
            <a:r>
              <a:rPr lang="en-GB" sz="2200" dirty="0">
                <a:solidFill>
                  <a:schemeClr val="bg1">
                    <a:lumMod val="95000"/>
                  </a:schemeClr>
                </a:solidFill>
                <a:latin typeface="Arial" panose="020B0604020202020204" pitchFamily="34" charset="0"/>
                <a:cs typeface="Arial" panose="020B0604020202020204" pitchFamily="34" charset="0"/>
              </a:rPr>
              <a:t>Roll size (standard) – 10m long x 1m wide x 3mm thick</a:t>
            </a:r>
          </a:p>
          <a:p>
            <a:pPr marL="0" indent="0">
              <a:lnSpc>
                <a:spcPct val="120000"/>
              </a:lnSpc>
              <a:spcBef>
                <a:spcPts val="0"/>
              </a:spcBef>
              <a:spcAft>
                <a:spcPts val="600"/>
              </a:spcAft>
              <a:buNone/>
            </a:pPr>
            <a:r>
              <a:rPr lang="en-GB" sz="2200" dirty="0">
                <a:solidFill>
                  <a:schemeClr val="accent4">
                    <a:lumMod val="20000"/>
                    <a:lumOff val="80000"/>
                  </a:schemeClr>
                </a:solidFill>
                <a:latin typeface="Arial" panose="020B0604020202020204" pitchFamily="34" charset="0"/>
                <a:cs typeface="Arial" panose="020B0604020202020204" pitchFamily="34" charset="0"/>
              </a:rPr>
              <a:t>Available from: Yellowmat.co.uk</a:t>
            </a:r>
          </a:p>
        </p:txBody>
      </p:sp>
      <p:pic>
        <p:nvPicPr>
          <p:cNvPr id="4" name="Picture 3">
            <a:extLst>
              <a:ext uri="{FF2B5EF4-FFF2-40B4-BE49-F238E27FC236}">
                <a16:creationId xmlns:a16="http://schemas.microsoft.com/office/drawing/2014/main" id="{92EC55AD-6B7D-4DB0-8FAA-ED589BD2C5E5}"/>
              </a:ext>
            </a:extLst>
          </p:cNvPr>
          <p:cNvPicPr>
            <a:picLocks noChangeAspect="1"/>
          </p:cNvPicPr>
          <p:nvPr/>
        </p:nvPicPr>
        <p:blipFill>
          <a:blip r:embed="rId2"/>
          <a:stretch>
            <a:fillRect/>
          </a:stretch>
        </p:blipFill>
        <p:spPr>
          <a:xfrm>
            <a:off x="2050790" y="2454900"/>
            <a:ext cx="3554380" cy="4104000"/>
          </a:xfrm>
          <a:prstGeom prst="rect">
            <a:avLst/>
          </a:prstGeom>
        </p:spPr>
      </p:pic>
    </p:spTree>
    <p:extLst>
      <p:ext uri="{BB962C8B-B14F-4D97-AF65-F5344CB8AC3E}">
        <p14:creationId xmlns:p14="http://schemas.microsoft.com/office/powerpoint/2010/main" val="3128697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B053 – </a:t>
            </a:r>
            <a:r>
              <a:rPr lang="en-GB" dirty="0">
                <a:solidFill>
                  <a:schemeClr val="bg1">
                    <a:lumMod val="95000"/>
                  </a:schemeClr>
                </a:solidFill>
                <a:latin typeface="Arial" panose="020B0604020202020204" pitchFamily="34" charset="0"/>
                <a:cs typeface="Arial" panose="020B0604020202020204" pitchFamily="34" charset="0"/>
              </a:rPr>
              <a:t>SMART SITE monitors  </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a:lnSpc>
                <a:spcPct val="100000"/>
              </a:lnSpc>
              <a:spcBef>
                <a:spcPts val="0"/>
              </a:spcBef>
              <a:spcAft>
                <a:spcPts val="600"/>
              </a:spcAft>
            </a:pPr>
            <a:r>
              <a:rPr lang="en-GB" sz="1600" dirty="0">
                <a:solidFill>
                  <a:schemeClr val="bg1">
                    <a:lumMod val="95000"/>
                  </a:schemeClr>
                </a:solidFill>
                <a:latin typeface="Arial" panose="020B0604020202020204" pitchFamily="34" charset="0"/>
                <a:cs typeface="Arial" panose="020B0604020202020204" pitchFamily="34" charset="0"/>
              </a:rPr>
              <a:t>SMART SITE is an easily transportable tool that measures real time dust and noise exposure. </a:t>
            </a:r>
          </a:p>
          <a:p>
            <a:pPr>
              <a:lnSpc>
                <a:spcPct val="100000"/>
              </a:lnSpc>
              <a:spcBef>
                <a:spcPts val="0"/>
              </a:spcBef>
              <a:spcAft>
                <a:spcPts val="600"/>
              </a:spcAft>
            </a:pPr>
            <a:r>
              <a:rPr lang="en-GB" sz="1600" dirty="0">
                <a:solidFill>
                  <a:schemeClr val="bg1">
                    <a:lumMod val="95000"/>
                  </a:schemeClr>
                </a:solidFill>
                <a:latin typeface="Arial" panose="020B0604020202020204" pitchFamily="34" charset="0"/>
                <a:cs typeface="Arial" panose="020B0604020202020204" pitchFamily="34" charset="0"/>
              </a:rPr>
              <a:t>The SMART SITE can be used in any environment and helps to protect health of the workforce. </a:t>
            </a:r>
          </a:p>
          <a:p>
            <a:pPr>
              <a:lnSpc>
                <a:spcPct val="100000"/>
              </a:lnSpc>
              <a:spcBef>
                <a:spcPts val="0"/>
              </a:spcBef>
              <a:spcAft>
                <a:spcPts val="600"/>
              </a:spcAft>
            </a:pPr>
            <a:r>
              <a:rPr lang="en-GB" sz="1600" dirty="0">
                <a:solidFill>
                  <a:schemeClr val="bg1">
                    <a:lumMod val="95000"/>
                  </a:schemeClr>
                </a:solidFill>
                <a:latin typeface="Arial" panose="020B0604020202020204" pitchFamily="34" charset="0"/>
                <a:cs typeface="Arial" panose="020B0604020202020204" pitchFamily="34" charset="0"/>
              </a:rPr>
              <a:t>It gives site operatives warnings that they are being over exposed to dust and noise. </a:t>
            </a:r>
          </a:p>
          <a:p>
            <a:pPr>
              <a:lnSpc>
                <a:spcPct val="100000"/>
              </a:lnSpc>
              <a:spcBef>
                <a:spcPts val="0"/>
              </a:spcBef>
              <a:spcAft>
                <a:spcPts val="1500"/>
              </a:spcAft>
            </a:pPr>
            <a:r>
              <a:rPr lang="en-GB" sz="1600" dirty="0">
                <a:solidFill>
                  <a:schemeClr val="bg1">
                    <a:lumMod val="95000"/>
                  </a:schemeClr>
                </a:solidFill>
                <a:latin typeface="Arial" panose="020B0604020202020204" pitchFamily="34" charset="0"/>
                <a:cs typeface="Arial" panose="020B0604020202020204" pitchFamily="34" charset="0"/>
              </a:rPr>
              <a:t>It also has GPS so that the location of exposure can be identified at a later date as well as tracking exposures throughout the working day</a:t>
            </a:r>
            <a:r>
              <a:rPr lang="en-GB" sz="1200" dirty="0">
                <a:solidFill>
                  <a:schemeClr val="bg1">
                    <a:lumMod val="95000"/>
                  </a:schemeClr>
                </a:solidFill>
                <a:latin typeface="Arial" panose="020B0604020202020204" pitchFamily="34" charset="0"/>
                <a:cs typeface="Arial" panose="020B0604020202020204" pitchFamily="34" charset="0"/>
              </a:rPr>
              <a:t>	</a:t>
            </a:r>
            <a:r>
              <a:rPr lang="fr-FR" sz="1200" dirty="0">
                <a:solidFill>
                  <a:srgbClr val="FFFFFF"/>
                </a:solidFill>
                <a:latin typeface="Arial" panose="020B0604020202020204" pitchFamily="34" charset="0"/>
                <a:cs typeface="Arial" panose="020B0604020202020204" pitchFamily="34" charset="0"/>
              </a:rPr>
              <a:t>	</a:t>
            </a:r>
            <a:endParaRPr lang="en-GB" sz="1200" dirty="0">
              <a:solidFill>
                <a:srgbClr val="FFFFFF"/>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051F340-ECBF-4307-A815-CB08983B8947}"/>
              </a:ext>
            </a:extLst>
          </p:cNvPr>
          <p:cNvPicPr>
            <a:picLocks noChangeAspect="1"/>
          </p:cNvPicPr>
          <p:nvPr/>
        </p:nvPicPr>
        <p:blipFill>
          <a:blip r:embed="rId2"/>
          <a:stretch>
            <a:fillRect/>
          </a:stretch>
        </p:blipFill>
        <p:spPr>
          <a:xfrm>
            <a:off x="292681" y="3428444"/>
            <a:ext cx="3471432" cy="1800000"/>
          </a:xfrm>
          <a:prstGeom prst="rect">
            <a:avLst/>
          </a:prstGeom>
        </p:spPr>
      </p:pic>
      <p:pic>
        <p:nvPicPr>
          <p:cNvPr id="5" name="Picture 4">
            <a:extLst>
              <a:ext uri="{FF2B5EF4-FFF2-40B4-BE49-F238E27FC236}">
                <a16:creationId xmlns:a16="http://schemas.microsoft.com/office/drawing/2014/main" id="{4AF2CF1D-41DD-48D6-9AAA-0F0D869572C9}"/>
              </a:ext>
            </a:extLst>
          </p:cNvPr>
          <p:cNvPicPr>
            <a:picLocks noChangeAspect="1"/>
          </p:cNvPicPr>
          <p:nvPr/>
        </p:nvPicPr>
        <p:blipFill>
          <a:blip r:embed="rId3"/>
          <a:stretch>
            <a:fillRect/>
          </a:stretch>
        </p:blipFill>
        <p:spPr>
          <a:xfrm>
            <a:off x="4247151" y="2454900"/>
            <a:ext cx="2829795" cy="4032000"/>
          </a:xfrm>
          <a:prstGeom prst="rect">
            <a:avLst/>
          </a:prstGeom>
        </p:spPr>
      </p:pic>
    </p:spTree>
    <p:extLst>
      <p:ext uri="{BB962C8B-B14F-4D97-AF65-F5344CB8AC3E}">
        <p14:creationId xmlns:p14="http://schemas.microsoft.com/office/powerpoint/2010/main" val="255603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41B321EB-4B4B-404F-9944-4576E05697AA}"/>
              </a:ext>
            </a:extLst>
          </p:cNvPr>
          <p:cNvSpPr>
            <a:spLocks noGrp="1"/>
          </p:cNvSpPr>
          <p:nvPr>
            <p:ph idx="1"/>
          </p:nvPr>
        </p:nvSpPr>
        <p:spPr>
          <a:xfrm>
            <a:off x="838199" y="2010833"/>
            <a:ext cx="10515599" cy="4166130"/>
          </a:xfrm>
        </p:spPr>
        <p:txBody>
          <a:bodyPr vert="horz" lIns="91440" tIns="45720" rIns="91440" bIns="45720" rtlCol="0">
            <a:normAutofit/>
          </a:bodyPr>
          <a:lstStyle/>
          <a:p>
            <a:pPr marL="0" indent="0">
              <a:lnSpc>
                <a:spcPct val="100000"/>
              </a:lnSpc>
              <a:spcAft>
                <a:spcPts val="1800"/>
              </a:spcAft>
              <a:buNone/>
            </a:pPr>
            <a:r>
              <a:rPr lang="en-US" dirty="0">
                <a:solidFill>
                  <a:srgbClr val="00B0F0"/>
                </a:solidFill>
                <a:latin typeface="Arial" panose="020B0604020202020204" pitchFamily="34" charset="0"/>
                <a:cs typeface="Arial" panose="020B0604020202020204" pitchFamily="34" charset="0"/>
              </a:rPr>
              <a:t>Part 1 - Selected Blue Star Award ideas (this presentation)</a:t>
            </a:r>
          </a:p>
          <a:p>
            <a:pPr marL="0" indent="0">
              <a:lnSpc>
                <a:spcPct val="100000"/>
              </a:lnSpc>
              <a:spcAft>
                <a:spcPts val="1800"/>
              </a:spcAft>
              <a:buNone/>
            </a:pPr>
            <a:r>
              <a:rPr lang="en-US" dirty="0">
                <a:latin typeface="Arial" panose="020B0604020202020204" pitchFamily="34" charset="0"/>
                <a:cs typeface="Arial" panose="020B0604020202020204" pitchFamily="34" charset="0"/>
              </a:rPr>
              <a:t>Part 2 – PPI (Plant Person Interface)</a:t>
            </a:r>
          </a:p>
          <a:p>
            <a:pPr marL="0" indent="0">
              <a:lnSpc>
                <a:spcPct val="100000"/>
              </a:lnSpc>
              <a:spcAft>
                <a:spcPts val="1800"/>
              </a:spcAft>
              <a:buNone/>
            </a:pPr>
            <a:r>
              <a:rPr lang="en-US" dirty="0">
                <a:latin typeface="Arial" panose="020B0604020202020204" pitchFamily="34" charset="0"/>
                <a:cs typeface="Arial" panose="020B0604020202020204" pitchFamily="34" charset="0"/>
              </a:rPr>
              <a:t>Part 3 – Service avoidance</a:t>
            </a:r>
          </a:p>
          <a:p>
            <a:pPr marL="0" indent="0">
              <a:lnSpc>
                <a:spcPct val="100000"/>
              </a:lnSpc>
              <a:spcAft>
                <a:spcPts val="1800"/>
              </a:spcAft>
              <a:buNone/>
            </a:pPr>
            <a:r>
              <a:rPr lang="en-US" dirty="0">
                <a:latin typeface="Arial" panose="020B0604020202020204" pitchFamily="34" charset="0"/>
                <a:cs typeface="Arial" panose="020B0604020202020204" pitchFamily="34" charset="0"/>
              </a:rPr>
              <a:t>Part 4 – TM (Traffic management)</a:t>
            </a:r>
          </a:p>
          <a:p>
            <a:pPr marL="0" indent="0">
              <a:lnSpc>
                <a:spcPct val="100000"/>
              </a:lnSpc>
              <a:spcAft>
                <a:spcPts val="1800"/>
              </a:spcAft>
              <a:buNone/>
            </a:pPr>
            <a:r>
              <a:rPr lang="en-US" dirty="0">
                <a:latin typeface="Arial" panose="020B0604020202020204" pitchFamily="34" charset="0"/>
                <a:cs typeface="Arial" panose="020B0604020202020204" pitchFamily="34" charset="0"/>
              </a:rPr>
              <a:t>Part 5 - Training</a:t>
            </a:r>
          </a:p>
        </p:txBody>
      </p:sp>
      <p:sp>
        <p:nvSpPr>
          <p:cNvPr id="4" name="Content Placeholder 2">
            <a:extLst>
              <a:ext uri="{FF2B5EF4-FFF2-40B4-BE49-F238E27FC236}">
                <a16:creationId xmlns:a16="http://schemas.microsoft.com/office/drawing/2014/main" id="{E765E764-67E2-44D6-B9AE-A238CD746263}"/>
              </a:ext>
            </a:extLst>
          </p:cNvPr>
          <p:cNvSpPr txBox="1">
            <a:spLocks/>
          </p:cNvSpPr>
          <p:nvPr/>
        </p:nvSpPr>
        <p:spPr>
          <a:xfrm>
            <a:off x="5907157" y="1825625"/>
            <a:ext cx="435665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600" dirty="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2DFDE20A-29D2-4D5A-8EED-1D24E488D70C}"/>
              </a:ext>
            </a:extLst>
          </p:cNvPr>
          <p:cNvSpPr>
            <a:spLocks noGrp="1"/>
          </p:cNvSpPr>
          <p:nvPr>
            <p:ph type="title"/>
          </p:nvPr>
        </p:nvSpPr>
        <p:spPr/>
        <p:txBody>
          <a:bodyPr>
            <a:normAutofit/>
          </a:bodyPr>
          <a:lstStyle/>
          <a:p>
            <a:r>
              <a:rPr lang="en-GB" sz="4000" dirty="0">
                <a:latin typeface="Arial" panose="020B0604020202020204" pitchFamily="34" charset="0"/>
                <a:cs typeface="Arial" panose="020B0604020202020204" pitchFamily="34" charset="0"/>
              </a:rPr>
              <a:t>Blue Star awards presentations</a:t>
            </a:r>
          </a:p>
        </p:txBody>
      </p:sp>
    </p:spTree>
    <p:extLst>
      <p:ext uri="{BB962C8B-B14F-4D97-AF65-F5344CB8AC3E}">
        <p14:creationId xmlns:p14="http://schemas.microsoft.com/office/powerpoint/2010/main" val="1263978496"/>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B063 – LifeVac</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fontScale="92500"/>
          </a:bodyPr>
          <a:lstStyle/>
          <a:p>
            <a:pPr>
              <a:lnSpc>
                <a:spcPct val="110000"/>
              </a:lnSpc>
              <a:spcBef>
                <a:spcPts val="0"/>
              </a:spcBef>
              <a:spcAft>
                <a:spcPts val="1800"/>
              </a:spcAft>
            </a:pPr>
            <a:r>
              <a:rPr lang="en-GB" sz="2300" dirty="0">
                <a:solidFill>
                  <a:schemeClr val="bg1">
                    <a:lumMod val="95000"/>
                  </a:schemeClr>
                </a:solidFill>
                <a:latin typeface="Arial" panose="020B0604020202020204" pitchFamily="34" charset="0"/>
                <a:cs typeface="Arial" panose="020B0604020202020204" pitchFamily="34" charset="0"/>
              </a:rPr>
              <a:t>LifeVac is a simple life saving solution to helping people who are choking</a:t>
            </a:r>
          </a:p>
          <a:p>
            <a:pPr>
              <a:lnSpc>
                <a:spcPct val="110000"/>
              </a:lnSpc>
              <a:spcBef>
                <a:spcPts val="0"/>
              </a:spcBef>
              <a:spcAft>
                <a:spcPts val="1800"/>
              </a:spcAft>
            </a:pPr>
            <a:r>
              <a:rPr lang="en-GB" sz="2300" dirty="0">
                <a:solidFill>
                  <a:schemeClr val="bg1">
                    <a:lumMod val="95000"/>
                  </a:schemeClr>
                </a:solidFill>
                <a:latin typeface="Arial" panose="020B0604020202020204" pitchFamily="34" charset="0"/>
                <a:cs typeface="Arial" panose="020B0604020202020204" pitchFamily="34" charset="0"/>
              </a:rPr>
              <a:t>The LifeVac is a non-powered portable suction apparatus developed for resuscitating a choking victim when standard protocol has been followed without success, including black slaps and abdominal thrusts</a:t>
            </a:r>
          </a:p>
        </p:txBody>
      </p:sp>
      <p:pic>
        <p:nvPicPr>
          <p:cNvPr id="4" name="Picture 3">
            <a:extLst>
              <a:ext uri="{FF2B5EF4-FFF2-40B4-BE49-F238E27FC236}">
                <a16:creationId xmlns:a16="http://schemas.microsoft.com/office/drawing/2014/main" id="{5E5C4CF5-C684-427A-B61D-C355D641CCDC}"/>
              </a:ext>
            </a:extLst>
          </p:cNvPr>
          <p:cNvPicPr>
            <a:picLocks noChangeAspect="1"/>
          </p:cNvPicPr>
          <p:nvPr/>
        </p:nvPicPr>
        <p:blipFill>
          <a:blip r:embed="rId2"/>
          <a:stretch>
            <a:fillRect/>
          </a:stretch>
        </p:blipFill>
        <p:spPr>
          <a:xfrm>
            <a:off x="720815" y="2503155"/>
            <a:ext cx="6233139" cy="4032000"/>
          </a:xfrm>
          <a:prstGeom prst="rect">
            <a:avLst/>
          </a:prstGeom>
        </p:spPr>
      </p:pic>
    </p:spTree>
    <p:extLst>
      <p:ext uri="{BB962C8B-B14F-4D97-AF65-F5344CB8AC3E}">
        <p14:creationId xmlns:p14="http://schemas.microsoft.com/office/powerpoint/2010/main" val="2000441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B070 – Banners</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lnSpc>
                <a:spcPct val="100000"/>
              </a:lnSpc>
              <a:spcBef>
                <a:spcPts val="0"/>
              </a:spcBef>
              <a:spcAft>
                <a:spcPts val="600"/>
              </a:spcAft>
              <a:buNone/>
            </a:pPr>
            <a:r>
              <a:rPr lang="en-GB" sz="2000" dirty="0">
                <a:solidFill>
                  <a:schemeClr val="bg1">
                    <a:lumMod val="95000"/>
                  </a:schemeClr>
                </a:solidFill>
                <a:latin typeface="Arial" panose="020B0604020202020204" pitchFamily="34" charset="0"/>
                <a:cs typeface="Arial" panose="020B0604020202020204" pitchFamily="34" charset="0"/>
              </a:rPr>
              <a:t>Banners – </a:t>
            </a:r>
          </a:p>
          <a:p>
            <a:pPr>
              <a:lnSpc>
                <a:spcPct val="100000"/>
              </a:lnSpc>
              <a:spcBef>
                <a:spcPts val="0"/>
              </a:spcBef>
              <a:spcAft>
                <a:spcPts val="600"/>
              </a:spcAft>
            </a:pPr>
            <a:r>
              <a:rPr lang="en-GB" sz="2000" dirty="0">
                <a:solidFill>
                  <a:schemeClr val="bg1">
                    <a:lumMod val="95000"/>
                  </a:schemeClr>
                </a:solidFill>
                <a:latin typeface="Arial" panose="020B0604020202020204" pitchFamily="34" charset="0"/>
                <a:cs typeface="Arial" panose="020B0604020202020204" pitchFamily="34" charset="0"/>
              </a:rPr>
              <a:t>Have been purchased and fixed to bridges and within the works</a:t>
            </a:r>
          </a:p>
          <a:p>
            <a:pPr>
              <a:lnSpc>
                <a:spcPct val="100000"/>
              </a:lnSpc>
              <a:spcBef>
                <a:spcPts val="0"/>
              </a:spcBef>
              <a:spcAft>
                <a:spcPts val="600"/>
              </a:spcAft>
            </a:pPr>
            <a:r>
              <a:rPr lang="en-GB" sz="2000" dirty="0">
                <a:solidFill>
                  <a:schemeClr val="bg1">
                    <a:lumMod val="95000"/>
                  </a:schemeClr>
                </a:solidFill>
                <a:latin typeface="Arial" panose="020B0604020202020204" pitchFamily="34" charset="0"/>
                <a:cs typeface="Arial" panose="020B0604020202020204" pitchFamily="34" charset="0"/>
              </a:rPr>
              <a:t>They give the location as once works commence the market posts are removed and the project works to chainages</a:t>
            </a:r>
          </a:p>
          <a:p>
            <a:pPr>
              <a:lnSpc>
                <a:spcPct val="100000"/>
              </a:lnSpc>
              <a:spcBef>
                <a:spcPts val="0"/>
              </a:spcBef>
              <a:spcAft>
                <a:spcPts val="600"/>
              </a:spcAft>
            </a:pPr>
            <a:r>
              <a:rPr lang="en-GB" sz="2000" dirty="0">
                <a:solidFill>
                  <a:schemeClr val="bg1">
                    <a:lumMod val="95000"/>
                  </a:schemeClr>
                </a:solidFill>
                <a:latin typeface="Arial" panose="020B0604020202020204" pitchFamily="34" charset="0"/>
                <a:cs typeface="Arial" panose="020B0604020202020204" pitchFamily="34" charset="0"/>
              </a:rPr>
              <a:t>Chainages are confusing to people who are unfamiliar with the system or are new to the project. </a:t>
            </a:r>
          </a:p>
        </p:txBody>
      </p:sp>
      <p:pic>
        <p:nvPicPr>
          <p:cNvPr id="5" name="Picture 4">
            <a:extLst>
              <a:ext uri="{FF2B5EF4-FFF2-40B4-BE49-F238E27FC236}">
                <a16:creationId xmlns:a16="http://schemas.microsoft.com/office/drawing/2014/main" id="{6DABB2DF-B7DA-4313-AB39-F2F66CBB8CCF}"/>
              </a:ext>
            </a:extLst>
          </p:cNvPr>
          <p:cNvPicPr>
            <a:picLocks noChangeAspect="1"/>
          </p:cNvPicPr>
          <p:nvPr/>
        </p:nvPicPr>
        <p:blipFill>
          <a:blip r:embed="rId2"/>
          <a:stretch>
            <a:fillRect/>
          </a:stretch>
        </p:blipFill>
        <p:spPr>
          <a:xfrm>
            <a:off x="329184" y="2454900"/>
            <a:ext cx="3408131" cy="2664000"/>
          </a:xfrm>
          <a:prstGeom prst="rect">
            <a:avLst/>
          </a:prstGeom>
        </p:spPr>
      </p:pic>
      <p:pic>
        <p:nvPicPr>
          <p:cNvPr id="7" name="Picture 6">
            <a:extLst>
              <a:ext uri="{FF2B5EF4-FFF2-40B4-BE49-F238E27FC236}">
                <a16:creationId xmlns:a16="http://schemas.microsoft.com/office/drawing/2014/main" id="{AD60190B-2990-4E77-86E4-D87705104389}"/>
              </a:ext>
            </a:extLst>
          </p:cNvPr>
          <p:cNvPicPr>
            <a:picLocks noChangeAspect="1"/>
          </p:cNvPicPr>
          <p:nvPr/>
        </p:nvPicPr>
        <p:blipFill>
          <a:blip r:embed="rId3"/>
          <a:stretch>
            <a:fillRect/>
          </a:stretch>
        </p:blipFill>
        <p:spPr>
          <a:xfrm>
            <a:off x="4201801" y="2454900"/>
            <a:ext cx="2925461" cy="4032000"/>
          </a:xfrm>
          <a:prstGeom prst="rect">
            <a:avLst/>
          </a:prstGeom>
        </p:spPr>
      </p:pic>
    </p:spTree>
    <p:extLst>
      <p:ext uri="{BB962C8B-B14F-4D97-AF65-F5344CB8AC3E}">
        <p14:creationId xmlns:p14="http://schemas.microsoft.com/office/powerpoint/2010/main" val="831711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B073 – </a:t>
            </a:r>
            <a:r>
              <a:rPr lang="en-GB" dirty="0">
                <a:solidFill>
                  <a:schemeClr val="bg1">
                    <a:lumMod val="95000"/>
                  </a:schemeClr>
                </a:solidFill>
                <a:latin typeface="Arial" panose="020B0604020202020204" pitchFamily="34" charset="0"/>
                <a:cs typeface="Arial" panose="020B0604020202020204" pitchFamily="34" charset="0"/>
              </a:rPr>
              <a:t>Drone technology aerial mapping stockpiles </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lnSpc>
                <a:spcPct val="100000"/>
              </a:lnSpc>
              <a:spcBef>
                <a:spcPts val="0"/>
              </a:spcBef>
              <a:spcAft>
                <a:spcPts val="600"/>
              </a:spcAft>
              <a:buNone/>
            </a:pPr>
            <a:r>
              <a:rPr lang="en-GB" sz="2000" dirty="0">
                <a:solidFill>
                  <a:schemeClr val="bg1">
                    <a:lumMod val="95000"/>
                  </a:schemeClr>
                </a:solidFill>
                <a:latin typeface="Arial" panose="020B0604020202020204" pitchFamily="34" charset="0"/>
                <a:cs typeface="Arial" panose="020B0604020202020204" pitchFamily="34" charset="0"/>
              </a:rPr>
              <a:t>Drone technology aerial mapping stockpiles – </a:t>
            </a:r>
          </a:p>
          <a:p>
            <a:pPr>
              <a:lnSpc>
                <a:spcPct val="100000"/>
              </a:lnSpc>
              <a:spcBef>
                <a:spcPts val="0"/>
              </a:spcBef>
              <a:spcAft>
                <a:spcPts val="600"/>
              </a:spcAft>
            </a:pPr>
            <a:r>
              <a:rPr lang="en-GB" sz="2000" dirty="0">
                <a:solidFill>
                  <a:schemeClr val="bg1">
                    <a:lumMod val="95000"/>
                  </a:schemeClr>
                </a:solidFill>
                <a:latin typeface="Arial" panose="020B0604020202020204" pitchFamily="34" charset="0"/>
                <a:cs typeface="Arial" panose="020B0604020202020204" pitchFamily="34" charset="0"/>
              </a:rPr>
              <a:t>Air Hound, an Aerial mapping company, has been employed to continually monitor and quantify stockpile levels within a storage area used to hold good materials for use on future schemes.</a:t>
            </a:r>
          </a:p>
          <a:p>
            <a:pPr>
              <a:lnSpc>
                <a:spcPct val="100000"/>
              </a:lnSpc>
              <a:spcBef>
                <a:spcPts val="0"/>
              </a:spcBef>
              <a:spcAft>
                <a:spcPts val="600"/>
              </a:spcAft>
            </a:pPr>
            <a:r>
              <a:rPr lang="en-GB" sz="2000" dirty="0">
                <a:solidFill>
                  <a:schemeClr val="bg1">
                    <a:lumMod val="95000"/>
                  </a:schemeClr>
                </a:solidFill>
                <a:latin typeface="Arial" panose="020B0604020202020204" pitchFamily="34" charset="0"/>
                <a:cs typeface="Arial" panose="020B0604020202020204" pitchFamily="34" charset="0"/>
              </a:rPr>
              <a:t>The service can be carried out more efficiently and accurately than traditional methods, freeing up time for other tasks.</a:t>
            </a:r>
          </a:p>
        </p:txBody>
      </p:sp>
      <p:pic>
        <p:nvPicPr>
          <p:cNvPr id="6" name="Picture 5">
            <a:extLst>
              <a:ext uri="{FF2B5EF4-FFF2-40B4-BE49-F238E27FC236}">
                <a16:creationId xmlns:a16="http://schemas.microsoft.com/office/drawing/2014/main" id="{18137687-5EF7-49CA-8842-498B83817DF0}"/>
              </a:ext>
            </a:extLst>
          </p:cNvPr>
          <p:cNvPicPr>
            <a:picLocks noChangeAspect="1"/>
          </p:cNvPicPr>
          <p:nvPr/>
        </p:nvPicPr>
        <p:blipFill>
          <a:blip r:embed="rId2"/>
          <a:stretch>
            <a:fillRect/>
          </a:stretch>
        </p:blipFill>
        <p:spPr>
          <a:xfrm>
            <a:off x="321737" y="2454900"/>
            <a:ext cx="3436281" cy="1944000"/>
          </a:xfrm>
          <a:prstGeom prst="rect">
            <a:avLst/>
          </a:prstGeom>
        </p:spPr>
      </p:pic>
      <p:pic>
        <p:nvPicPr>
          <p:cNvPr id="9" name="Picture 8">
            <a:extLst>
              <a:ext uri="{FF2B5EF4-FFF2-40B4-BE49-F238E27FC236}">
                <a16:creationId xmlns:a16="http://schemas.microsoft.com/office/drawing/2014/main" id="{6455008D-6CA6-4095-BE10-6B5A76854BDF}"/>
              </a:ext>
            </a:extLst>
          </p:cNvPr>
          <p:cNvPicPr>
            <a:picLocks noChangeAspect="1"/>
          </p:cNvPicPr>
          <p:nvPr/>
        </p:nvPicPr>
        <p:blipFill>
          <a:blip r:embed="rId3"/>
          <a:stretch>
            <a:fillRect/>
          </a:stretch>
        </p:blipFill>
        <p:spPr>
          <a:xfrm>
            <a:off x="602094" y="4897155"/>
            <a:ext cx="2937056" cy="1656000"/>
          </a:xfrm>
          <a:prstGeom prst="rect">
            <a:avLst/>
          </a:prstGeom>
        </p:spPr>
      </p:pic>
      <p:pic>
        <p:nvPicPr>
          <p:cNvPr id="13" name="Picture 12">
            <a:extLst>
              <a:ext uri="{FF2B5EF4-FFF2-40B4-BE49-F238E27FC236}">
                <a16:creationId xmlns:a16="http://schemas.microsoft.com/office/drawing/2014/main" id="{9DE69A06-2BE9-4007-A4AD-BBE856162C07}"/>
              </a:ext>
            </a:extLst>
          </p:cNvPr>
          <p:cNvPicPr>
            <a:picLocks noChangeAspect="1"/>
          </p:cNvPicPr>
          <p:nvPr/>
        </p:nvPicPr>
        <p:blipFill>
          <a:blip r:embed="rId4"/>
          <a:stretch>
            <a:fillRect/>
          </a:stretch>
        </p:blipFill>
        <p:spPr>
          <a:xfrm>
            <a:off x="4338695" y="2454900"/>
            <a:ext cx="2641618" cy="2448000"/>
          </a:xfrm>
          <a:prstGeom prst="rect">
            <a:avLst/>
          </a:prstGeom>
        </p:spPr>
      </p:pic>
      <p:pic>
        <p:nvPicPr>
          <p:cNvPr id="17" name="Picture 16">
            <a:extLst>
              <a:ext uri="{FF2B5EF4-FFF2-40B4-BE49-F238E27FC236}">
                <a16:creationId xmlns:a16="http://schemas.microsoft.com/office/drawing/2014/main" id="{CA2FEAD6-6A80-47EB-AC23-A0FBCC410C8C}"/>
              </a:ext>
            </a:extLst>
          </p:cNvPr>
          <p:cNvPicPr>
            <a:picLocks noChangeAspect="1"/>
          </p:cNvPicPr>
          <p:nvPr/>
        </p:nvPicPr>
        <p:blipFill>
          <a:blip r:embed="rId5"/>
          <a:stretch>
            <a:fillRect/>
          </a:stretch>
        </p:blipFill>
        <p:spPr>
          <a:xfrm>
            <a:off x="4001071" y="4915155"/>
            <a:ext cx="3381560" cy="1620000"/>
          </a:xfrm>
          <a:prstGeom prst="rect">
            <a:avLst/>
          </a:prstGeom>
        </p:spPr>
      </p:pic>
    </p:spTree>
    <p:extLst>
      <p:ext uri="{BB962C8B-B14F-4D97-AF65-F5344CB8AC3E}">
        <p14:creationId xmlns:p14="http://schemas.microsoft.com/office/powerpoint/2010/main" val="2250924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B075 – </a:t>
            </a:r>
            <a:r>
              <a:rPr lang="en-GB" dirty="0">
                <a:solidFill>
                  <a:schemeClr val="bg1">
                    <a:lumMod val="95000"/>
                  </a:schemeClr>
                </a:solidFill>
                <a:latin typeface="Arial" panose="020B0604020202020204" pitchFamily="34" charset="0"/>
                <a:cs typeface="Arial" panose="020B0604020202020204" pitchFamily="34" charset="0"/>
              </a:rPr>
              <a:t>Base Light 420x portable lighting  </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fontScale="85000" lnSpcReduction="10000"/>
          </a:bodyPr>
          <a:lstStyle/>
          <a:p>
            <a:pPr>
              <a:lnSpc>
                <a:spcPct val="120000"/>
              </a:lnSpc>
              <a:spcBef>
                <a:spcPts val="0"/>
              </a:spcBef>
              <a:spcAft>
                <a:spcPts val="1200"/>
              </a:spcAft>
            </a:pPr>
            <a:r>
              <a:rPr lang="en-GB" sz="2100" b="1" dirty="0">
                <a:solidFill>
                  <a:schemeClr val="bg1">
                    <a:lumMod val="95000"/>
                  </a:schemeClr>
                </a:solidFill>
                <a:latin typeface="Arial" panose="020B0604020202020204" pitchFamily="34" charset="0"/>
                <a:cs typeface="Arial" panose="020B0604020202020204" pitchFamily="34" charset="0"/>
              </a:rPr>
              <a:t>Base Light 420x </a:t>
            </a:r>
            <a:r>
              <a:rPr lang="en-GB" sz="2100" dirty="0">
                <a:solidFill>
                  <a:schemeClr val="bg1">
                    <a:lumMod val="95000"/>
                  </a:schemeClr>
                </a:solidFill>
                <a:latin typeface="Arial" panose="020B0604020202020204" pitchFamily="34" charset="0"/>
                <a:cs typeface="Arial" panose="020B0604020202020204" pitchFamily="34" charset="0"/>
              </a:rPr>
              <a:t>is the only truly portable light system in the world that can produce 50 000 lumens with a power consumption of 420W.</a:t>
            </a:r>
          </a:p>
          <a:p>
            <a:pPr>
              <a:lnSpc>
                <a:spcPct val="120000"/>
              </a:lnSpc>
              <a:spcBef>
                <a:spcPts val="0"/>
              </a:spcBef>
              <a:spcAft>
                <a:spcPts val="1200"/>
              </a:spcAft>
            </a:pPr>
            <a:r>
              <a:rPr lang="en-GB" sz="2100" dirty="0">
                <a:solidFill>
                  <a:schemeClr val="bg1">
                    <a:lumMod val="95000"/>
                  </a:schemeClr>
                </a:solidFill>
                <a:latin typeface="Arial" panose="020B0604020202020204" pitchFamily="34" charset="0"/>
                <a:cs typeface="Arial" panose="020B0604020202020204" pitchFamily="34" charset="0"/>
              </a:rPr>
              <a:t>The innovative lens technology makes sure that all available light is placed where it is needed, on the ground. </a:t>
            </a:r>
          </a:p>
          <a:p>
            <a:pPr>
              <a:lnSpc>
                <a:spcPct val="120000"/>
              </a:lnSpc>
              <a:spcBef>
                <a:spcPts val="0"/>
              </a:spcBef>
              <a:spcAft>
                <a:spcPts val="1200"/>
              </a:spcAft>
            </a:pPr>
            <a:r>
              <a:rPr lang="en-GB" sz="2100" dirty="0">
                <a:solidFill>
                  <a:schemeClr val="bg1">
                    <a:lumMod val="95000"/>
                  </a:schemeClr>
                </a:solidFill>
                <a:latin typeface="Arial" panose="020B0604020202020204" pitchFamily="34" charset="0"/>
                <a:cs typeface="Arial" panose="020B0604020202020204" pitchFamily="34" charset="0"/>
              </a:rPr>
              <a:t>As a indication of efficiency it easily outperforms a 4x400W halogen system with about 30% more light. At the same time, consuming 75% less energy</a:t>
            </a:r>
            <a:r>
              <a:rPr lang="fr-FR" sz="2400" dirty="0">
                <a:solidFill>
                  <a:srgbClr val="FFFFFF"/>
                </a:solidFill>
                <a:latin typeface="Arial" panose="020B0604020202020204" pitchFamily="34" charset="0"/>
                <a:cs typeface="Arial" panose="020B0604020202020204" pitchFamily="34" charset="0"/>
              </a:rPr>
              <a:t>	</a:t>
            </a:r>
            <a:endParaRPr lang="en-GB" sz="2400" dirty="0">
              <a:solidFill>
                <a:srgbClr val="FFFFFF"/>
              </a:solidFill>
              <a:latin typeface="Arial" panose="020B0604020202020204" pitchFamily="34" charset="0"/>
              <a:cs typeface="Arial" panose="020B0604020202020204" pitchFamily="34" charset="0"/>
            </a:endParaRPr>
          </a:p>
          <a:p>
            <a:endParaRPr lang="en-GB" sz="2400" dirty="0">
              <a:solidFill>
                <a:srgbClr val="FFFFFF"/>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C954431-F432-4334-8477-DD691263483A}"/>
              </a:ext>
            </a:extLst>
          </p:cNvPr>
          <p:cNvPicPr>
            <a:picLocks noChangeAspect="1"/>
          </p:cNvPicPr>
          <p:nvPr/>
        </p:nvPicPr>
        <p:blipFill>
          <a:blip r:embed="rId2"/>
          <a:stretch>
            <a:fillRect/>
          </a:stretch>
        </p:blipFill>
        <p:spPr>
          <a:xfrm>
            <a:off x="592568" y="2503155"/>
            <a:ext cx="6523456" cy="4032000"/>
          </a:xfrm>
          <a:prstGeom prst="rect">
            <a:avLst/>
          </a:prstGeom>
        </p:spPr>
      </p:pic>
    </p:spTree>
    <p:extLst>
      <p:ext uri="{BB962C8B-B14F-4D97-AF65-F5344CB8AC3E}">
        <p14:creationId xmlns:p14="http://schemas.microsoft.com/office/powerpoint/2010/main" val="1785092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B078 – </a:t>
            </a:r>
            <a:r>
              <a:rPr lang="en-GB" dirty="0">
                <a:solidFill>
                  <a:schemeClr val="bg1">
                    <a:lumMod val="95000"/>
                  </a:schemeClr>
                </a:solidFill>
                <a:latin typeface="Arial" panose="020B0604020202020204" pitchFamily="34" charset="0"/>
                <a:cs typeface="Arial" panose="020B0604020202020204" pitchFamily="34" charset="0"/>
              </a:rPr>
              <a:t>Milwaukee 6232 Band saw  </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a:lnSpc>
                <a:spcPct val="100000"/>
              </a:lnSpc>
              <a:spcBef>
                <a:spcPts val="0"/>
              </a:spcBef>
              <a:spcAft>
                <a:spcPts val="1800"/>
              </a:spcAft>
            </a:pPr>
            <a:r>
              <a:rPr lang="en-GB" sz="1800" dirty="0">
                <a:solidFill>
                  <a:srgbClr val="FFFFFF"/>
                </a:solidFill>
                <a:latin typeface="Arial" panose="020B0604020202020204" pitchFamily="34" charset="0"/>
                <a:cs typeface="Arial" panose="020B0604020202020204" pitchFamily="34" charset="0"/>
              </a:rPr>
              <a:t>Use of the Milwaukee 6232 Band Saw was trialled as an alternative method where the risk of fire from hot works was too great to use to use traditional cutting with a circular saw, as well as aiming to reduce exposure to harmful risks of HAVS and noise. </a:t>
            </a:r>
          </a:p>
          <a:p>
            <a:pPr>
              <a:lnSpc>
                <a:spcPct val="100000"/>
              </a:lnSpc>
              <a:spcBef>
                <a:spcPts val="0"/>
              </a:spcBef>
              <a:spcAft>
                <a:spcPts val="1800"/>
              </a:spcAft>
            </a:pPr>
            <a:r>
              <a:rPr lang="en-GB" sz="1800" dirty="0">
                <a:solidFill>
                  <a:srgbClr val="FFFFFF"/>
                </a:solidFill>
                <a:latin typeface="Arial" panose="020B0604020202020204" pitchFamily="34" charset="0"/>
                <a:cs typeface="Arial" panose="020B0604020202020204" pitchFamily="34" charset="0"/>
              </a:rPr>
              <a:t>It does not produce sparks and is electrically operated (battery or corded) </a:t>
            </a:r>
            <a:r>
              <a:rPr lang="fr-FR" sz="1800" dirty="0">
                <a:solidFill>
                  <a:srgbClr val="FFFFFF"/>
                </a:solidFill>
                <a:latin typeface="Arial" panose="020B0604020202020204" pitchFamily="34" charset="0"/>
                <a:cs typeface="Arial" panose="020B0604020202020204" pitchFamily="34" charset="0"/>
              </a:rPr>
              <a:t>	</a:t>
            </a:r>
            <a:endParaRPr lang="en-GB" sz="1800" dirty="0">
              <a:solidFill>
                <a:srgbClr val="FFFFFF"/>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7266E0-D8B9-448C-9E54-CE929D54952F}"/>
              </a:ext>
            </a:extLst>
          </p:cNvPr>
          <p:cNvPicPr>
            <a:picLocks noChangeAspect="1"/>
          </p:cNvPicPr>
          <p:nvPr/>
        </p:nvPicPr>
        <p:blipFill>
          <a:blip r:embed="rId2"/>
          <a:stretch>
            <a:fillRect/>
          </a:stretch>
        </p:blipFill>
        <p:spPr>
          <a:xfrm>
            <a:off x="370077" y="2454900"/>
            <a:ext cx="3356800" cy="4068000"/>
          </a:xfrm>
          <a:prstGeom prst="rect">
            <a:avLst/>
          </a:prstGeom>
        </p:spPr>
      </p:pic>
      <p:pic>
        <p:nvPicPr>
          <p:cNvPr id="7" name="Picture 6">
            <a:extLst>
              <a:ext uri="{FF2B5EF4-FFF2-40B4-BE49-F238E27FC236}">
                <a16:creationId xmlns:a16="http://schemas.microsoft.com/office/drawing/2014/main" id="{ABD96FE0-D0E8-4BF6-B9D0-9015AE6AE974}"/>
              </a:ext>
            </a:extLst>
          </p:cNvPr>
          <p:cNvPicPr>
            <a:picLocks noChangeAspect="1"/>
          </p:cNvPicPr>
          <p:nvPr/>
        </p:nvPicPr>
        <p:blipFill>
          <a:blip r:embed="rId3"/>
          <a:stretch>
            <a:fillRect/>
          </a:stretch>
        </p:blipFill>
        <p:spPr>
          <a:xfrm>
            <a:off x="3984937" y="3428444"/>
            <a:ext cx="3389096" cy="1944000"/>
          </a:xfrm>
          <a:prstGeom prst="rect">
            <a:avLst/>
          </a:prstGeom>
        </p:spPr>
      </p:pic>
    </p:spTree>
    <p:extLst>
      <p:ext uri="{BB962C8B-B14F-4D97-AF65-F5344CB8AC3E}">
        <p14:creationId xmlns:p14="http://schemas.microsoft.com/office/powerpoint/2010/main" val="4255801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B079 – </a:t>
            </a:r>
            <a:r>
              <a:rPr lang="en-GB" dirty="0">
                <a:solidFill>
                  <a:schemeClr val="bg1">
                    <a:lumMod val="95000"/>
                  </a:schemeClr>
                </a:solidFill>
                <a:latin typeface="Arial" panose="020B0604020202020204" pitchFamily="34" charset="0"/>
                <a:cs typeface="Arial" panose="020B0604020202020204" pitchFamily="34" charset="0"/>
              </a:rPr>
              <a:t>GTL gas to liquids fuel  </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fontScale="70000" lnSpcReduction="20000"/>
          </a:bodyPr>
          <a:lstStyle/>
          <a:p>
            <a:pPr>
              <a:lnSpc>
                <a:spcPct val="120000"/>
              </a:lnSpc>
              <a:spcBef>
                <a:spcPts val="0"/>
              </a:spcBef>
              <a:spcAft>
                <a:spcPts val="1200"/>
              </a:spcAft>
            </a:pPr>
            <a:r>
              <a:rPr lang="en-GB" dirty="0">
                <a:solidFill>
                  <a:schemeClr val="bg1">
                    <a:lumMod val="95000"/>
                  </a:schemeClr>
                </a:solidFill>
                <a:latin typeface="Arial" panose="020B0604020202020204" pitchFamily="34" charset="0"/>
                <a:cs typeface="Arial" panose="020B0604020202020204" pitchFamily="34" charset="0"/>
              </a:rPr>
              <a:t>Gas to liquids (GTL) is an alternative fuel manufactured from natural gas and burns cleaner than conventional diesel oil</a:t>
            </a:r>
          </a:p>
          <a:p>
            <a:pPr>
              <a:lnSpc>
                <a:spcPct val="120000"/>
              </a:lnSpc>
              <a:spcBef>
                <a:spcPts val="0"/>
              </a:spcBef>
              <a:spcAft>
                <a:spcPts val="1200"/>
              </a:spcAft>
            </a:pPr>
            <a:r>
              <a:rPr lang="en-GB" dirty="0">
                <a:solidFill>
                  <a:schemeClr val="bg1">
                    <a:lumMod val="95000"/>
                  </a:schemeClr>
                </a:solidFill>
                <a:latin typeface="Arial" panose="020B0604020202020204" pitchFamily="34" charset="0"/>
                <a:cs typeface="Arial" panose="020B0604020202020204" pitchFamily="34" charset="0"/>
              </a:rPr>
              <a:t>GTL fuel can be used in any diesel engine, regardless if it’s a vehicle, piece of machinery or equipment</a:t>
            </a:r>
          </a:p>
          <a:p>
            <a:pPr>
              <a:lnSpc>
                <a:spcPct val="120000"/>
              </a:lnSpc>
              <a:spcBef>
                <a:spcPts val="0"/>
              </a:spcBef>
              <a:spcAft>
                <a:spcPts val="1200"/>
              </a:spcAft>
            </a:pPr>
            <a:r>
              <a:rPr lang="en-GB" dirty="0">
                <a:solidFill>
                  <a:schemeClr val="bg1">
                    <a:lumMod val="95000"/>
                  </a:schemeClr>
                </a:solidFill>
                <a:latin typeface="Arial" panose="020B0604020202020204" pitchFamily="34" charset="0"/>
                <a:cs typeface="Arial" panose="020B0604020202020204" pitchFamily="34" charset="0"/>
              </a:rPr>
              <a:t>There’s no need for any engine modification, new infrastructure or vehicle/machinery investment</a:t>
            </a:r>
          </a:p>
        </p:txBody>
      </p:sp>
      <p:pic>
        <p:nvPicPr>
          <p:cNvPr id="4" name="Picture 3">
            <a:extLst>
              <a:ext uri="{FF2B5EF4-FFF2-40B4-BE49-F238E27FC236}">
                <a16:creationId xmlns:a16="http://schemas.microsoft.com/office/drawing/2014/main" id="{0EC8151B-8BA1-458D-9BBE-6FAC05FF1245}"/>
              </a:ext>
            </a:extLst>
          </p:cNvPr>
          <p:cNvPicPr>
            <a:picLocks noChangeAspect="1"/>
          </p:cNvPicPr>
          <p:nvPr/>
        </p:nvPicPr>
        <p:blipFill>
          <a:blip r:embed="rId2"/>
          <a:stretch>
            <a:fillRect/>
          </a:stretch>
        </p:blipFill>
        <p:spPr>
          <a:xfrm>
            <a:off x="524249" y="3047226"/>
            <a:ext cx="3278639" cy="2232000"/>
          </a:xfrm>
          <a:prstGeom prst="rect">
            <a:avLst/>
          </a:prstGeom>
        </p:spPr>
      </p:pic>
      <p:pic>
        <p:nvPicPr>
          <p:cNvPr id="7" name="Picture 6">
            <a:extLst>
              <a:ext uri="{FF2B5EF4-FFF2-40B4-BE49-F238E27FC236}">
                <a16:creationId xmlns:a16="http://schemas.microsoft.com/office/drawing/2014/main" id="{1B1BB874-BFE8-4124-B85C-7885F2912D14}"/>
              </a:ext>
            </a:extLst>
          </p:cNvPr>
          <p:cNvPicPr>
            <a:picLocks noChangeAspect="1"/>
          </p:cNvPicPr>
          <p:nvPr/>
        </p:nvPicPr>
        <p:blipFill>
          <a:blip r:embed="rId3"/>
          <a:stretch>
            <a:fillRect/>
          </a:stretch>
        </p:blipFill>
        <p:spPr>
          <a:xfrm>
            <a:off x="3965399" y="2738365"/>
            <a:ext cx="3429954" cy="2952000"/>
          </a:xfrm>
          <a:prstGeom prst="rect">
            <a:avLst/>
          </a:prstGeom>
        </p:spPr>
      </p:pic>
    </p:spTree>
    <p:extLst>
      <p:ext uri="{BB962C8B-B14F-4D97-AF65-F5344CB8AC3E}">
        <p14:creationId xmlns:p14="http://schemas.microsoft.com/office/powerpoint/2010/main" val="467287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B085 – Emergency call button </a:t>
            </a:r>
            <a:r>
              <a:rPr lang="en-GB" dirty="0">
                <a:solidFill>
                  <a:schemeClr val="bg1">
                    <a:lumMod val="95000"/>
                  </a:schemeClr>
                </a:solidFill>
                <a:latin typeface="Arial" panose="020B0604020202020204" pitchFamily="34" charset="0"/>
                <a:cs typeface="Arial" panose="020B0604020202020204" pitchFamily="34" charset="0"/>
              </a:rPr>
              <a:t>  </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lnSpcReduction="10000"/>
          </a:bodyPr>
          <a:lstStyle/>
          <a:p>
            <a:pPr>
              <a:lnSpc>
                <a:spcPct val="110000"/>
              </a:lnSpc>
              <a:spcBef>
                <a:spcPts val="0"/>
              </a:spcBef>
              <a:spcAft>
                <a:spcPts val="1200"/>
              </a:spcAft>
            </a:pPr>
            <a:r>
              <a:rPr lang="en-GB" sz="1900" dirty="0">
                <a:solidFill>
                  <a:schemeClr val="bg1"/>
                </a:solidFill>
                <a:latin typeface="Arial" panose="020B0604020202020204" pitchFamily="34" charset="0"/>
                <a:cs typeface="Arial" panose="020B0604020202020204" pitchFamily="34" charset="0"/>
              </a:rPr>
              <a:t>HRS’ Portable Emergency Call Point is a customisable and easy to deploy interactive terminal that allows two-way communication between road users who have broken down in the road works or an emergency refuge area and a control room. </a:t>
            </a:r>
          </a:p>
          <a:p>
            <a:pPr>
              <a:lnSpc>
                <a:spcPct val="110000"/>
              </a:lnSpc>
              <a:spcBef>
                <a:spcPts val="0"/>
              </a:spcBef>
              <a:spcAft>
                <a:spcPts val="1200"/>
              </a:spcAft>
            </a:pPr>
            <a:r>
              <a:rPr lang="en-GB" sz="1900" dirty="0">
                <a:solidFill>
                  <a:schemeClr val="bg1"/>
                </a:solidFill>
                <a:latin typeface="Arial" panose="020B0604020202020204" pitchFamily="34" charset="0"/>
                <a:cs typeface="Arial" panose="020B0604020202020204" pitchFamily="34" charset="0"/>
              </a:rPr>
              <a:t>The sign face can easily be customised</a:t>
            </a:r>
          </a:p>
          <a:p>
            <a:pPr>
              <a:lnSpc>
                <a:spcPct val="110000"/>
              </a:lnSpc>
              <a:spcBef>
                <a:spcPts val="0"/>
              </a:spcBef>
              <a:spcAft>
                <a:spcPts val="1200"/>
              </a:spcAft>
            </a:pPr>
            <a:r>
              <a:rPr lang="en-GB" sz="1900" dirty="0">
                <a:solidFill>
                  <a:schemeClr val="bg1"/>
                </a:solidFill>
                <a:latin typeface="Arial" panose="020B0604020202020204" pitchFamily="34" charset="0"/>
                <a:cs typeface="Arial" panose="020B0604020202020204" pitchFamily="34" charset="0"/>
              </a:rPr>
              <a:t>All devices are monitored remotely and status, number of calls, battery can be seen in a secure web portal </a:t>
            </a:r>
          </a:p>
          <a:p>
            <a:pPr marL="0" indent="0">
              <a:lnSpc>
                <a:spcPct val="100000"/>
              </a:lnSpc>
              <a:spcBef>
                <a:spcPts val="0"/>
              </a:spcBef>
              <a:spcAft>
                <a:spcPts val="1200"/>
              </a:spcAft>
              <a:buNone/>
            </a:pPr>
            <a:r>
              <a:rPr lang="en-GB" sz="1000" dirty="0"/>
              <a:t>	</a:t>
            </a:r>
          </a:p>
        </p:txBody>
      </p:sp>
      <p:pic>
        <p:nvPicPr>
          <p:cNvPr id="4" name="Picture 3">
            <a:extLst>
              <a:ext uri="{FF2B5EF4-FFF2-40B4-BE49-F238E27FC236}">
                <a16:creationId xmlns:a16="http://schemas.microsoft.com/office/drawing/2014/main" id="{A6D7E51A-B077-49F4-A6AE-235A5E9B6C96}"/>
              </a:ext>
            </a:extLst>
          </p:cNvPr>
          <p:cNvPicPr>
            <a:picLocks noChangeAspect="1"/>
          </p:cNvPicPr>
          <p:nvPr/>
        </p:nvPicPr>
        <p:blipFill>
          <a:blip r:embed="rId2"/>
          <a:stretch>
            <a:fillRect/>
          </a:stretch>
        </p:blipFill>
        <p:spPr>
          <a:xfrm>
            <a:off x="329167" y="2454899"/>
            <a:ext cx="3398736" cy="4068000"/>
          </a:xfrm>
          <a:prstGeom prst="rect">
            <a:avLst/>
          </a:prstGeom>
        </p:spPr>
      </p:pic>
      <p:pic>
        <p:nvPicPr>
          <p:cNvPr id="5" name="Picture 4">
            <a:extLst>
              <a:ext uri="{FF2B5EF4-FFF2-40B4-BE49-F238E27FC236}">
                <a16:creationId xmlns:a16="http://schemas.microsoft.com/office/drawing/2014/main" id="{A52AB573-1753-4946-8D89-F73B926539B7}"/>
              </a:ext>
            </a:extLst>
          </p:cNvPr>
          <p:cNvPicPr>
            <a:picLocks noChangeAspect="1"/>
          </p:cNvPicPr>
          <p:nvPr/>
        </p:nvPicPr>
        <p:blipFill>
          <a:blip r:embed="rId3"/>
          <a:stretch>
            <a:fillRect/>
          </a:stretch>
        </p:blipFill>
        <p:spPr>
          <a:xfrm>
            <a:off x="3983911" y="2454899"/>
            <a:ext cx="3416000" cy="4032000"/>
          </a:xfrm>
          <a:prstGeom prst="rect">
            <a:avLst/>
          </a:prstGeom>
        </p:spPr>
      </p:pic>
    </p:spTree>
    <p:extLst>
      <p:ext uri="{BB962C8B-B14F-4D97-AF65-F5344CB8AC3E}">
        <p14:creationId xmlns:p14="http://schemas.microsoft.com/office/powerpoint/2010/main" val="2966182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B086 – V2 VDZ System </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a:lnSpc>
                <a:spcPct val="100000"/>
              </a:lnSpc>
              <a:spcBef>
                <a:spcPts val="0"/>
              </a:spcBef>
              <a:spcAft>
                <a:spcPts val="1200"/>
              </a:spcAft>
            </a:pPr>
            <a:r>
              <a:rPr lang="en-GB" sz="1800" dirty="0">
                <a:solidFill>
                  <a:schemeClr val="bg1"/>
                </a:solidFill>
                <a:latin typeface="Arial" panose="020B0604020202020204" pitchFamily="34" charset="0"/>
                <a:cs typeface="Arial" panose="020B0604020202020204" pitchFamily="34" charset="0"/>
              </a:rPr>
              <a:t>Saunders Recovery &amp; BBV, supported by Highways England HETO’s have successfully trialled and implemented a new recovery system called VDZ System. </a:t>
            </a:r>
          </a:p>
          <a:p>
            <a:pPr>
              <a:lnSpc>
                <a:spcPct val="100000"/>
              </a:lnSpc>
              <a:spcBef>
                <a:spcPts val="0"/>
              </a:spcBef>
              <a:spcAft>
                <a:spcPts val="1200"/>
              </a:spcAft>
            </a:pPr>
            <a:r>
              <a:rPr lang="en-GB" sz="1800" dirty="0">
                <a:solidFill>
                  <a:schemeClr val="bg1"/>
                </a:solidFill>
                <a:latin typeface="Arial" panose="020B0604020202020204" pitchFamily="34" charset="0"/>
                <a:cs typeface="Arial" panose="020B0604020202020204" pitchFamily="34" charset="0"/>
              </a:rPr>
              <a:t>With modern trucks encompassing new technology within design and development for greater payloads, the complex design and manufacture of these trucks requires a new approach for the recovery and transportation should the vehicle require towing</a:t>
            </a:r>
          </a:p>
        </p:txBody>
      </p:sp>
      <p:pic>
        <p:nvPicPr>
          <p:cNvPr id="5" name="Picture 4">
            <a:extLst>
              <a:ext uri="{FF2B5EF4-FFF2-40B4-BE49-F238E27FC236}">
                <a16:creationId xmlns:a16="http://schemas.microsoft.com/office/drawing/2014/main" id="{174E90E4-0AB5-4B8B-95BD-28F0E4812DA4}"/>
              </a:ext>
            </a:extLst>
          </p:cNvPr>
          <p:cNvPicPr>
            <a:picLocks noChangeAspect="1"/>
          </p:cNvPicPr>
          <p:nvPr/>
        </p:nvPicPr>
        <p:blipFill>
          <a:blip r:embed="rId2"/>
          <a:stretch>
            <a:fillRect/>
          </a:stretch>
        </p:blipFill>
        <p:spPr>
          <a:xfrm>
            <a:off x="396621" y="2454900"/>
            <a:ext cx="3319796" cy="2052000"/>
          </a:xfrm>
          <a:prstGeom prst="rect">
            <a:avLst/>
          </a:prstGeom>
        </p:spPr>
      </p:pic>
      <p:pic>
        <p:nvPicPr>
          <p:cNvPr id="6" name="Picture 5">
            <a:extLst>
              <a:ext uri="{FF2B5EF4-FFF2-40B4-BE49-F238E27FC236}">
                <a16:creationId xmlns:a16="http://schemas.microsoft.com/office/drawing/2014/main" id="{B37CBD86-267B-4E1A-ABCF-B523B92DDFF5}"/>
              </a:ext>
            </a:extLst>
          </p:cNvPr>
          <p:cNvPicPr>
            <a:picLocks noChangeAspect="1"/>
          </p:cNvPicPr>
          <p:nvPr/>
        </p:nvPicPr>
        <p:blipFill>
          <a:blip r:embed="rId3"/>
          <a:stretch>
            <a:fillRect/>
          </a:stretch>
        </p:blipFill>
        <p:spPr>
          <a:xfrm>
            <a:off x="410196" y="4506900"/>
            <a:ext cx="3306221" cy="1980000"/>
          </a:xfrm>
          <a:prstGeom prst="rect">
            <a:avLst/>
          </a:prstGeom>
        </p:spPr>
      </p:pic>
      <p:pic>
        <p:nvPicPr>
          <p:cNvPr id="11" name="Picture 10">
            <a:extLst>
              <a:ext uri="{FF2B5EF4-FFF2-40B4-BE49-F238E27FC236}">
                <a16:creationId xmlns:a16="http://schemas.microsoft.com/office/drawing/2014/main" id="{117E39A5-FB26-4CF9-AEFF-DE60C99712DB}"/>
              </a:ext>
            </a:extLst>
          </p:cNvPr>
          <p:cNvPicPr>
            <a:picLocks noChangeAspect="1"/>
          </p:cNvPicPr>
          <p:nvPr/>
        </p:nvPicPr>
        <p:blipFill>
          <a:blip r:embed="rId4"/>
          <a:stretch>
            <a:fillRect/>
          </a:stretch>
        </p:blipFill>
        <p:spPr>
          <a:xfrm>
            <a:off x="3937219" y="2457278"/>
            <a:ext cx="3359769" cy="2124000"/>
          </a:xfrm>
          <a:prstGeom prst="rect">
            <a:avLst/>
          </a:prstGeom>
        </p:spPr>
      </p:pic>
      <p:pic>
        <p:nvPicPr>
          <p:cNvPr id="13" name="Picture 12">
            <a:extLst>
              <a:ext uri="{FF2B5EF4-FFF2-40B4-BE49-F238E27FC236}">
                <a16:creationId xmlns:a16="http://schemas.microsoft.com/office/drawing/2014/main" id="{643E7CD4-4CD1-47FD-BAAF-0017B8B4486E}"/>
              </a:ext>
            </a:extLst>
          </p:cNvPr>
          <p:cNvPicPr>
            <a:picLocks noChangeAspect="1"/>
          </p:cNvPicPr>
          <p:nvPr/>
        </p:nvPicPr>
        <p:blipFill>
          <a:blip r:embed="rId5"/>
          <a:stretch>
            <a:fillRect/>
          </a:stretch>
        </p:blipFill>
        <p:spPr>
          <a:xfrm>
            <a:off x="4007364" y="4558090"/>
            <a:ext cx="3224583" cy="1980000"/>
          </a:xfrm>
          <a:prstGeom prst="rect">
            <a:avLst/>
          </a:prstGeom>
        </p:spPr>
      </p:pic>
    </p:spTree>
    <p:extLst>
      <p:ext uri="{BB962C8B-B14F-4D97-AF65-F5344CB8AC3E}">
        <p14:creationId xmlns:p14="http://schemas.microsoft.com/office/powerpoint/2010/main" val="2198431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41B321EB-4B4B-404F-9944-4576E05697AA}"/>
              </a:ext>
            </a:extLst>
          </p:cNvPr>
          <p:cNvSpPr>
            <a:spLocks noGrp="1"/>
          </p:cNvSpPr>
          <p:nvPr>
            <p:ph idx="1"/>
          </p:nvPr>
        </p:nvSpPr>
        <p:spPr>
          <a:xfrm>
            <a:off x="838199" y="2010833"/>
            <a:ext cx="10515599" cy="4166130"/>
          </a:xfrm>
        </p:spPr>
        <p:txBody>
          <a:bodyPr vert="horz" lIns="91440" tIns="45720" rIns="91440" bIns="45720" rtlCol="0">
            <a:normAutofit fontScale="77500" lnSpcReduction="20000"/>
          </a:bodyPr>
          <a:lstStyle/>
          <a:p>
            <a:pPr>
              <a:lnSpc>
                <a:spcPct val="120000"/>
              </a:lnSpc>
              <a:spcAft>
                <a:spcPts val="1200"/>
              </a:spcAft>
            </a:pPr>
            <a:r>
              <a:rPr lang="en-GB" dirty="0">
                <a:latin typeface="Arial" panose="020B0604020202020204" pitchFamily="34" charset="0"/>
                <a:cs typeface="Arial" panose="020B0604020202020204" pitchFamily="34" charset="0"/>
              </a:rPr>
              <a:t>Through the Highways Safety Hub group, an index listing (database) of Blue Star awards and H&amp;S Toolkit ideas has been produced, a summary of initial findings of which reads as follows: </a:t>
            </a:r>
          </a:p>
          <a:p>
            <a:pPr lvl="1">
              <a:lnSpc>
                <a:spcPct val="120000"/>
              </a:lnSpc>
              <a:spcBef>
                <a:spcPts val="0"/>
              </a:spcBef>
              <a:spcAft>
                <a:spcPts val="1200"/>
              </a:spcAft>
            </a:pPr>
            <a:r>
              <a:rPr lang="en-GB" sz="2500" dirty="0">
                <a:latin typeface="Arial" panose="020B0604020202020204" pitchFamily="34" charset="0"/>
                <a:cs typeface="Arial" panose="020B0604020202020204" pitchFamily="34" charset="0"/>
              </a:rPr>
              <a:t>There has not been a vehicle or process in place to integrate innovations and good ideas recognised through the issue of Blue Star awards (and H&amp;S Toolkit ideas), beyond use by respective teams for and by whom the awards were raised</a:t>
            </a:r>
          </a:p>
          <a:p>
            <a:pPr lvl="1">
              <a:lnSpc>
                <a:spcPct val="120000"/>
              </a:lnSpc>
              <a:spcBef>
                <a:spcPts val="0"/>
              </a:spcBef>
              <a:spcAft>
                <a:spcPts val="1200"/>
              </a:spcAft>
            </a:pPr>
            <a:r>
              <a:rPr lang="en-GB" sz="2500" dirty="0">
                <a:latin typeface="Arial" panose="020B0604020202020204" pitchFamily="34" charset="0"/>
                <a:cs typeface="Arial" panose="020B0604020202020204" pitchFamily="34" charset="0"/>
              </a:rPr>
              <a:t>They were just a method of recording innovation, good ideas and good practices observed through a Client led SH&amp;E inspection process </a:t>
            </a:r>
          </a:p>
          <a:p>
            <a:pPr lvl="1">
              <a:lnSpc>
                <a:spcPct val="120000"/>
              </a:lnSpc>
              <a:spcBef>
                <a:spcPts val="0"/>
              </a:spcBef>
              <a:spcAft>
                <a:spcPts val="600"/>
              </a:spcAft>
            </a:pPr>
            <a:r>
              <a:rPr lang="en-GB" sz="2500" dirty="0">
                <a:latin typeface="Arial" panose="020B0604020202020204" pitchFamily="34" charset="0"/>
                <a:cs typeface="Arial" panose="020B0604020202020204" pitchFamily="34" charset="0"/>
              </a:rPr>
              <a:t>With the passage of time, and changes in work location (projects), personnel and teams, access to knowledge and implementation in use and development of innovation and good ideas raised, may have been lost (or forgotten)</a:t>
            </a:r>
          </a:p>
        </p:txBody>
      </p:sp>
      <p:sp>
        <p:nvSpPr>
          <p:cNvPr id="4" name="Content Placeholder 2">
            <a:extLst>
              <a:ext uri="{FF2B5EF4-FFF2-40B4-BE49-F238E27FC236}">
                <a16:creationId xmlns:a16="http://schemas.microsoft.com/office/drawing/2014/main" id="{E765E764-67E2-44D6-B9AE-A238CD746263}"/>
              </a:ext>
            </a:extLst>
          </p:cNvPr>
          <p:cNvSpPr txBox="1">
            <a:spLocks/>
          </p:cNvSpPr>
          <p:nvPr/>
        </p:nvSpPr>
        <p:spPr>
          <a:xfrm>
            <a:off x="5907157" y="1825625"/>
            <a:ext cx="435665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600" dirty="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2DFDE20A-29D2-4D5A-8EED-1D24E488D70C}"/>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Intro / background </a:t>
            </a:r>
            <a:r>
              <a:rPr lang="en-GB" sz="2000" dirty="0">
                <a:latin typeface="Arial" panose="020B0604020202020204" pitchFamily="34" charset="0"/>
                <a:cs typeface="Arial" panose="020B0604020202020204" pitchFamily="34" charset="0"/>
              </a:rPr>
              <a:t>(Slide 1 of 3) </a:t>
            </a:r>
          </a:p>
        </p:txBody>
      </p:sp>
    </p:spTree>
    <p:extLst>
      <p:ext uri="{BB962C8B-B14F-4D97-AF65-F5344CB8AC3E}">
        <p14:creationId xmlns:p14="http://schemas.microsoft.com/office/powerpoint/2010/main" val="10561164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41B321EB-4B4B-404F-9944-4576E05697AA}"/>
              </a:ext>
            </a:extLst>
          </p:cNvPr>
          <p:cNvSpPr>
            <a:spLocks noGrp="1"/>
          </p:cNvSpPr>
          <p:nvPr>
            <p:ph idx="1"/>
          </p:nvPr>
        </p:nvSpPr>
        <p:spPr>
          <a:xfrm>
            <a:off x="838199" y="2010833"/>
            <a:ext cx="10515599" cy="4166130"/>
          </a:xfrm>
        </p:spPr>
        <p:txBody>
          <a:bodyPr vert="horz" lIns="91440" tIns="45720" rIns="91440" bIns="45720" rtlCol="0">
            <a:normAutofit fontScale="77500" lnSpcReduction="20000"/>
          </a:bodyPr>
          <a:lstStyle/>
          <a:p>
            <a:pPr lvl="1">
              <a:lnSpc>
                <a:spcPct val="120000"/>
              </a:lnSpc>
              <a:spcBef>
                <a:spcPts val="0"/>
              </a:spcBef>
              <a:spcAft>
                <a:spcPts val="1200"/>
              </a:spcAft>
            </a:pPr>
            <a:r>
              <a:rPr lang="en-GB" sz="2500" dirty="0">
                <a:latin typeface="Arial" panose="020B0604020202020204" pitchFamily="34" charset="0"/>
                <a:cs typeface="Arial" panose="020B0604020202020204" pitchFamily="34" charset="0"/>
              </a:rPr>
              <a:t>Review of content of Blue Star awards towards the end of 2020, recognised that:</a:t>
            </a:r>
          </a:p>
          <a:p>
            <a:pPr lvl="2">
              <a:lnSpc>
                <a:spcPct val="120000"/>
              </a:lnSpc>
              <a:spcBef>
                <a:spcPts val="0"/>
              </a:spcBef>
              <a:spcAft>
                <a:spcPts val="1200"/>
              </a:spcAft>
            </a:pPr>
            <a:r>
              <a:rPr lang="en-GB" sz="2100" dirty="0">
                <a:latin typeface="Arial" panose="020B0604020202020204" pitchFamily="34" charset="0"/>
                <a:cs typeface="Arial" panose="020B0604020202020204" pitchFamily="34" charset="0"/>
              </a:rPr>
              <a:t>Whilst innovations and good ideas remain, and should always be welcomed and encouraged, </a:t>
            </a:r>
          </a:p>
          <a:p>
            <a:pPr lvl="2">
              <a:lnSpc>
                <a:spcPct val="120000"/>
              </a:lnSpc>
              <a:spcBef>
                <a:spcPts val="0"/>
              </a:spcBef>
              <a:spcAft>
                <a:spcPts val="1200"/>
              </a:spcAft>
            </a:pPr>
            <a:r>
              <a:rPr lang="en-GB" sz="2100" dirty="0">
                <a:latin typeface="Arial" panose="020B0604020202020204" pitchFamily="34" charset="0"/>
                <a:cs typeface="Arial" panose="020B0604020202020204" pitchFamily="34" charset="0"/>
              </a:rPr>
              <a:t>Many of the topics covered are either dated, out-of-date, now seen as business as usual, or superseded by improved processes or systems</a:t>
            </a:r>
          </a:p>
          <a:p>
            <a:pPr lvl="2">
              <a:lnSpc>
                <a:spcPct val="120000"/>
              </a:lnSpc>
              <a:spcBef>
                <a:spcPts val="0"/>
              </a:spcBef>
              <a:spcAft>
                <a:spcPts val="1200"/>
              </a:spcAft>
            </a:pPr>
            <a:r>
              <a:rPr lang="en-GB" sz="2100" dirty="0">
                <a:latin typeface="Arial" panose="020B0604020202020204" pitchFamily="34" charset="0"/>
                <a:cs typeface="Arial" panose="020B0604020202020204" pitchFamily="34" charset="0"/>
              </a:rPr>
              <a:t>Two of the Blue Star awards, demonstrate that site teams did not fully understand safe operating parameters of the subject matter, i.e. Temporary vehicle restraint barrier</a:t>
            </a:r>
          </a:p>
          <a:p>
            <a:pPr lvl="1">
              <a:lnSpc>
                <a:spcPct val="120000"/>
              </a:lnSpc>
              <a:spcBef>
                <a:spcPts val="0"/>
              </a:spcBef>
              <a:spcAft>
                <a:spcPts val="1200"/>
              </a:spcAft>
            </a:pPr>
            <a:r>
              <a:rPr lang="en-GB" sz="2500" dirty="0">
                <a:latin typeface="Arial" panose="020B0604020202020204" pitchFamily="34" charset="0"/>
                <a:cs typeface="Arial" panose="020B0604020202020204" pitchFamily="34" charset="0"/>
              </a:rPr>
              <a:t>By production of this and other presentations (in the series), criticism of content of any award was and is not intended</a:t>
            </a:r>
          </a:p>
          <a:p>
            <a:pPr lvl="2">
              <a:lnSpc>
                <a:spcPct val="120000"/>
              </a:lnSpc>
              <a:spcBef>
                <a:spcPts val="0"/>
              </a:spcBef>
              <a:spcAft>
                <a:spcPts val="1200"/>
              </a:spcAft>
            </a:pPr>
            <a:r>
              <a:rPr lang="en-GB" sz="2100" dirty="0">
                <a:latin typeface="Arial" panose="020B0604020202020204" pitchFamily="34" charset="0"/>
                <a:cs typeface="Arial" panose="020B0604020202020204" pitchFamily="34" charset="0"/>
              </a:rPr>
              <a:t>Instead, review of content of the Blue Star awards provides a unique timeline of development across the highways sector, through innovation and learning by all teams, and it is hoped that this continues to be promoted and welcomed  </a:t>
            </a:r>
            <a:endParaRPr lang="en-GB" sz="2100" dirty="0"/>
          </a:p>
        </p:txBody>
      </p:sp>
      <p:sp>
        <p:nvSpPr>
          <p:cNvPr id="4" name="Content Placeholder 2">
            <a:extLst>
              <a:ext uri="{FF2B5EF4-FFF2-40B4-BE49-F238E27FC236}">
                <a16:creationId xmlns:a16="http://schemas.microsoft.com/office/drawing/2014/main" id="{E765E764-67E2-44D6-B9AE-A238CD746263}"/>
              </a:ext>
            </a:extLst>
          </p:cNvPr>
          <p:cNvSpPr txBox="1">
            <a:spLocks/>
          </p:cNvSpPr>
          <p:nvPr/>
        </p:nvSpPr>
        <p:spPr>
          <a:xfrm>
            <a:off x="5907157" y="1825625"/>
            <a:ext cx="435665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600" dirty="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2DFDE20A-29D2-4D5A-8EED-1D24E488D70C}"/>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Intro / background </a:t>
            </a:r>
            <a:r>
              <a:rPr lang="en-GB" sz="2000" dirty="0">
                <a:latin typeface="Arial" panose="020B0604020202020204" pitchFamily="34" charset="0"/>
                <a:cs typeface="Arial" panose="020B0604020202020204" pitchFamily="34" charset="0"/>
              </a:rPr>
              <a:t>(Slide 2 of 3) </a:t>
            </a:r>
          </a:p>
        </p:txBody>
      </p:sp>
    </p:spTree>
    <p:extLst>
      <p:ext uri="{BB962C8B-B14F-4D97-AF65-F5344CB8AC3E}">
        <p14:creationId xmlns:p14="http://schemas.microsoft.com/office/powerpoint/2010/main" val="113341335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41B321EB-4B4B-404F-9944-4576E05697AA}"/>
              </a:ext>
            </a:extLst>
          </p:cNvPr>
          <p:cNvSpPr>
            <a:spLocks noGrp="1"/>
          </p:cNvSpPr>
          <p:nvPr>
            <p:ph idx="1"/>
          </p:nvPr>
        </p:nvSpPr>
        <p:spPr>
          <a:xfrm>
            <a:off x="838199" y="2010833"/>
            <a:ext cx="10515599" cy="4166130"/>
          </a:xfrm>
        </p:spPr>
        <p:txBody>
          <a:bodyPr vert="horz" lIns="91440" tIns="45720" rIns="91440" bIns="45720" rtlCol="0">
            <a:normAutofit/>
          </a:bodyPr>
          <a:lstStyle/>
          <a:p>
            <a:pPr>
              <a:lnSpc>
                <a:spcPct val="100000"/>
              </a:lnSpc>
              <a:spcAft>
                <a:spcPts val="1200"/>
              </a:spcAft>
            </a:pPr>
            <a:r>
              <a:rPr lang="en-US" sz="2000" dirty="0">
                <a:latin typeface="Arial" panose="020B0604020202020204" pitchFamily="34" charset="0"/>
                <a:cs typeface="Arial" panose="020B0604020202020204" pitchFamily="34" charset="0"/>
              </a:rPr>
              <a:t>Copies of all Blue Star award documents raised to-date, are available on the Highways Safety Hub web site, </a:t>
            </a:r>
            <a:r>
              <a:rPr lang="en-GB" sz="2000" dirty="0">
                <a:latin typeface="Arial" panose="020B0604020202020204" pitchFamily="34" charset="0"/>
                <a:cs typeface="Arial" panose="020B0604020202020204" pitchFamily="34" charset="0"/>
              </a:rPr>
              <a:t>nested in the alerts tab page; </a:t>
            </a:r>
            <a:r>
              <a:rPr lang="en-GB" sz="2000" dirty="0">
                <a:solidFill>
                  <a:srgbClr val="00B0F0"/>
                </a:solidFill>
                <a:latin typeface="Arial" panose="020B0604020202020204" pitchFamily="34" charset="0"/>
                <a:cs typeface="Arial" panose="020B0604020202020204" pitchFamily="34" charset="0"/>
              </a:rPr>
              <a:t>https://www.highwayssafetyhub.com/toolkit.html</a:t>
            </a:r>
          </a:p>
          <a:p>
            <a:pPr>
              <a:lnSpc>
                <a:spcPct val="100000"/>
              </a:lnSpc>
              <a:spcAft>
                <a:spcPts val="1200"/>
              </a:spcAft>
            </a:pPr>
            <a:r>
              <a:rPr lang="en-US" sz="2000" dirty="0">
                <a:latin typeface="Arial" panose="020B0604020202020204" pitchFamily="34" charset="0"/>
                <a:cs typeface="Arial" panose="020B0604020202020204" pitchFamily="34" charset="0"/>
              </a:rPr>
              <a:t>A copy of the database of Blue Star awards and H&amp;S Toolkit ideas,  hereafter referred to as the “Blue Star awards index listing”, an Excel File, has been posted onto the Highways Safety Hub web site under </a:t>
            </a:r>
            <a:r>
              <a:rPr lang="en-US" sz="200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H&amp;S Toolkit” Tile heading</a:t>
            </a:r>
            <a:endParaRPr lang="en-US" sz="2000" dirty="0">
              <a:solidFill>
                <a:srgbClr val="FF0000"/>
              </a:solidFill>
              <a:highlight>
                <a:srgbClr val="FFFF00"/>
              </a:highlight>
              <a:latin typeface="Arial" panose="020B0604020202020204" pitchFamily="34" charset="0"/>
              <a:cs typeface="Arial" panose="020B0604020202020204" pitchFamily="34" charset="0"/>
            </a:endParaRPr>
          </a:p>
          <a:p>
            <a:pPr>
              <a:lnSpc>
                <a:spcPct val="100000"/>
              </a:lnSpc>
              <a:spcAft>
                <a:spcPts val="1200"/>
              </a:spcAft>
            </a:pPr>
            <a:r>
              <a:rPr lang="en-US" sz="2000" dirty="0">
                <a:latin typeface="Arial" panose="020B0604020202020204" pitchFamily="34" charset="0"/>
                <a:cs typeface="Arial" panose="020B0604020202020204" pitchFamily="34" charset="0"/>
              </a:rPr>
              <a:t>Content of this presentation includes an index listing of titles of Blue Star awards raised to-date, followed by a selection of ideas, in Blue Star award number </a:t>
            </a:r>
          </a:p>
          <a:p>
            <a:pPr>
              <a:lnSpc>
                <a:spcPct val="100000"/>
              </a:lnSpc>
              <a:spcAft>
                <a:spcPts val="1200"/>
              </a:spcAft>
            </a:pPr>
            <a:r>
              <a:rPr lang="en-US" sz="2000" dirty="0">
                <a:latin typeface="Arial" panose="020B0604020202020204" pitchFamily="34" charset="0"/>
                <a:cs typeface="Arial" panose="020B0604020202020204" pitchFamily="34" charset="0"/>
              </a:rPr>
              <a:t>Details of H&amp;S Toolkit ideas (19 off) will be included in a separate presentation</a:t>
            </a:r>
          </a:p>
        </p:txBody>
      </p:sp>
      <p:sp>
        <p:nvSpPr>
          <p:cNvPr id="4" name="Content Placeholder 2">
            <a:extLst>
              <a:ext uri="{FF2B5EF4-FFF2-40B4-BE49-F238E27FC236}">
                <a16:creationId xmlns:a16="http://schemas.microsoft.com/office/drawing/2014/main" id="{E765E764-67E2-44D6-B9AE-A238CD746263}"/>
              </a:ext>
            </a:extLst>
          </p:cNvPr>
          <p:cNvSpPr txBox="1">
            <a:spLocks/>
          </p:cNvSpPr>
          <p:nvPr/>
        </p:nvSpPr>
        <p:spPr>
          <a:xfrm>
            <a:off x="5907157" y="1825625"/>
            <a:ext cx="435665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600" dirty="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2DFDE20A-29D2-4D5A-8EED-1D24E488D70C}"/>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Intro / background </a:t>
            </a:r>
            <a:r>
              <a:rPr lang="en-GB" sz="2000" dirty="0">
                <a:latin typeface="Arial" panose="020B0604020202020204" pitchFamily="34" charset="0"/>
                <a:cs typeface="Arial" panose="020B0604020202020204" pitchFamily="34" charset="0"/>
              </a:rPr>
              <a:t>(Slide 3 of 3)</a:t>
            </a:r>
          </a:p>
        </p:txBody>
      </p:sp>
    </p:spTree>
    <p:extLst>
      <p:ext uri="{BB962C8B-B14F-4D97-AF65-F5344CB8AC3E}">
        <p14:creationId xmlns:p14="http://schemas.microsoft.com/office/powerpoint/2010/main" val="322411539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7331124-4E4D-4053-90C2-A8BBD58E0A3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a:solidFill>
                  <a:schemeClr val="tx1"/>
                </a:solidFill>
                <a:latin typeface="Arial" panose="020B0604020202020204" pitchFamily="34" charset="0"/>
                <a:cs typeface="Arial" panose="020B0604020202020204" pitchFamily="34" charset="0"/>
              </a:rPr>
              <a:t>Index listing of Blue Star awards </a:t>
            </a:r>
            <a:r>
              <a:rPr lang="en-US" sz="2000" kern="1200" dirty="0">
                <a:solidFill>
                  <a:schemeClr val="tx1"/>
                </a:solidFill>
                <a:latin typeface="Arial" panose="020B0604020202020204" pitchFamily="34" charset="0"/>
                <a:cs typeface="Arial" panose="020B0604020202020204" pitchFamily="34" charset="0"/>
              </a:rPr>
              <a:t>(page 1 of 5)</a:t>
            </a:r>
          </a:p>
        </p:txBody>
      </p:sp>
      <p:sp>
        <p:nvSpPr>
          <p:cNvPr id="3" name="Content Placeholder 2">
            <a:extLst>
              <a:ext uri="{FF2B5EF4-FFF2-40B4-BE49-F238E27FC236}">
                <a16:creationId xmlns:a16="http://schemas.microsoft.com/office/drawing/2014/main" id="{41B321EB-4B4B-404F-9944-4576E05697AA}"/>
              </a:ext>
            </a:extLst>
          </p:cNvPr>
          <p:cNvSpPr>
            <a:spLocks noGrp="1"/>
          </p:cNvSpPr>
          <p:nvPr>
            <p:ph idx="1"/>
          </p:nvPr>
        </p:nvSpPr>
        <p:spPr>
          <a:xfrm>
            <a:off x="838200" y="2010833"/>
            <a:ext cx="5096934" cy="4166130"/>
          </a:xfrm>
        </p:spPr>
        <p:txBody>
          <a:bodyPr vert="horz" lIns="91440" tIns="45720" rIns="91440" bIns="45720" rtlCol="0">
            <a:noAutofit/>
          </a:bodyPr>
          <a:lstStyle/>
          <a:p>
            <a:pPr marL="0"/>
            <a:r>
              <a:rPr lang="en-US" sz="1800" dirty="0">
                <a:latin typeface="Arial" panose="020B0604020202020204" pitchFamily="34" charset="0"/>
                <a:cs typeface="Arial" panose="020B0604020202020204" pitchFamily="34" charset="0"/>
              </a:rPr>
              <a:t>B000 - Plant person interface, good practice</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B001 – Diphoterine</a:t>
            </a:r>
          </a:p>
          <a:p>
            <a:pPr marL="0"/>
            <a:r>
              <a:rPr lang="en-US" sz="1800" dirty="0">
                <a:latin typeface="Arial" panose="020B0604020202020204" pitchFamily="34" charset="0"/>
                <a:cs typeface="Arial" panose="020B0604020202020204" pitchFamily="34" charset="0"/>
              </a:rPr>
              <a:t>B002 - Traffic management</a:t>
            </a:r>
          </a:p>
          <a:p>
            <a:pPr marL="0"/>
            <a:r>
              <a:rPr lang="en-US" sz="1800" dirty="0">
                <a:latin typeface="Arial" panose="020B0604020202020204" pitchFamily="34" charset="0"/>
                <a:cs typeface="Arial" panose="020B0604020202020204" pitchFamily="34" charset="0"/>
              </a:rPr>
              <a:t>B003 – Health Wellbeing (Champion)</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B004</a:t>
            </a:r>
            <a:r>
              <a:rPr lang="en-US" sz="1800" dirty="0">
                <a:latin typeface="Arial" panose="020B0604020202020204" pitchFamily="34" charset="0"/>
                <a:cs typeface="Arial" panose="020B0604020202020204" pitchFamily="34" charset="0"/>
              </a:rPr>
              <a:t> – </a:t>
            </a:r>
            <a:r>
              <a:rPr lang="en-US" sz="1400" dirty="0">
                <a:latin typeface="Arial" panose="020B0604020202020204" pitchFamily="34" charset="0"/>
                <a:cs typeface="Arial" panose="020B0604020202020204" pitchFamily="34" charset="0"/>
              </a:rPr>
              <a:t>Work on bridge deck / </a:t>
            </a:r>
            <a:r>
              <a:rPr lang="en-US" sz="1400" dirty="0">
                <a:solidFill>
                  <a:schemeClr val="accent5">
                    <a:lumMod val="60000"/>
                    <a:lumOff val="40000"/>
                  </a:schemeClr>
                </a:solidFill>
                <a:latin typeface="Arial" panose="020B0604020202020204" pitchFamily="34" charset="0"/>
                <a:cs typeface="Arial" panose="020B0604020202020204" pitchFamily="34" charset="0"/>
              </a:rPr>
              <a:t>Wind monitoring system</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B005 – Safetime scaffold tags</a:t>
            </a:r>
          </a:p>
          <a:p>
            <a:pPr marL="0"/>
            <a:r>
              <a:rPr lang="en-US" sz="1800" dirty="0">
                <a:latin typeface="Arial" panose="020B0604020202020204" pitchFamily="34" charset="0"/>
                <a:cs typeface="Arial" panose="020B0604020202020204" pitchFamily="34" charset="0"/>
              </a:rPr>
              <a:t>B006 – BIM</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B007 – RAG batter</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B008 – Water mist fire extinguisher</a:t>
            </a:r>
          </a:p>
          <a:p>
            <a:pPr marL="0"/>
            <a:r>
              <a:rPr lang="en-US" sz="1800" dirty="0">
                <a:latin typeface="Arial" panose="020B0604020202020204" pitchFamily="34" charset="0"/>
                <a:cs typeface="Arial" panose="020B0604020202020204" pitchFamily="34" charset="0"/>
              </a:rPr>
              <a:t>B009 – Smart screens</a:t>
            </a:r>
          </a:p>
          <a:p>
            <a:pPr marL="0"/>
            <a:r>
              <a:rPr lang="en-US" sz="1800" dirty="0">
                <a:latin typeface="Arial" panose="020B0604020202020204" pitchFamily="34" charset="0"/>
                <a:cs typeface="Arial" panose="020B0604020202020204" pitchFamily="34" charset="0"/>
              </a:rPr>
              <a:t>B010 – Mission Room</a:t>
            </a:r>
          </a:p>
        </p:txBody>
      </p:sp>
      <p:sp>
        <p:nvSpPr>
          <p:cNvPr id="4" name="Content Placeholder 2">
            <a:extLst>
              <a:ext uri="{FF2B5EF4-FFF2-40B4-BE49-F238E27FC236}">
                <a16:creationId xmlns:a16="http://schemas.microsoft.com/office/drawing/2014/main" id="{E765E764-67E2-44D6-B9AE-A238CD746263}"/>
              </a:ext>
            </a:extLst>
          </p:cNvPr>
          <p:cNvSpPr txBox="1">
            <a:spLocks/>
          </p:cNvSpPr>
          <p:nvPr/>
        </p:nvSpPr>
        <p:spPr>
          <a:xfrm>
            <a:off x="6256866" y="2010833"/>
            <a:ext cx="5096933" cy="4166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1800" dirty="0"/>
          </a:p>
          <a:p>
            <a:pPr marL="0"/>
            <a:r>
              <a:rPr lang="en-US" sz="1800" dirty="0">
                <a:latin typeface="Arial" panose="020B0604020202020204" pitchFamily="34" charset="0"/>
                <a:cs typeface="Arial" panose="020B0604020202020204" pitchFamily="34" charset="0"/>
              </a:rPr>
              <a:t>B011 – Controlling permits to work    </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B012 – WAH</a:t>
            </a:r>
            <a:r>
              <a:rPr lang="en-US" sz="1800" dirty="0">
                <a:latin typeface="Arial" panose="020B0604020202020204" pitchFamily="34" charset="0"/>
                <a:cs typeface="Arial" panose="020B0604020202020204" pitchFamily="34" charset="0"/>
              </a:rPr>
              <a:t> / Load and unload vehicles </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B013 – Gridforce 30</a:t>
            </a:r>
          </a:p>
          <a:p>
            <a:pPr marL="0"/>
            <a:r>
              <a:rPr lang="en-US" sz="1800" dirty="0">
                <a:latin typeface="Arial" panose="020B0604020202020204" pitchFamily="34" charset="0"/>
                <a:cs typeface="Arial" panose="020B0604020202020204" pitchFamily="34" charset="0"/>
              </a:rPr>
              <a:t>B014 – Dumper camera</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B015 – Excavator stickers</a:t>
            </a:r>
          </a:p>
          <a:p>
            <a:pPr marL="0"/>
            <a:r>
              <a:rPr lang="en-US" sz="1800" dirty="0">
                <a:latin typeface="Arial" panose="020B0604020202020204" pitchFamily="34" charset="0"/>
                <a:cs typeface="Arial" panose="020B0604020202020204" pitchFamily="34" charset="0"/>
              </a:rPr>
              <a:t>B016 – Chapter 8 chevrons</a:t>
            </a:r>
          </a:p>
          <a:p>
            <a:pPr marL="0"/>
            <a:r>
              <a:rPr lang="en-US" sz="1800" dirty="0">
                <a:latin typeface="Arial" panose="020B0604020202020204" pitchFamily="34" charset="0"/>
                <a:cs typeface="Arial" panose="020B0604020202020204" pitchFamily="34" charset="0"/>
              </a:rPr>
              <a:t>B017 – Occupational health (3 year plan)</a:t>
            </a:r>
          </a:p>
          <a:p>
            <a:pPr marL="0"/>
            <a:r>
              <a:rPr lang="en-US" sz="1800" dirty="0">
                <a:latin typeface="Arial" panose="020B0604020202020204" pitchFamily="34" charset="0"/>
                <a:cs typeface="Arial" panose="020B0604020202020204" pitchFamily="34" charset="0"/>
              </a:rPr>
              <a:t>B018 – TM airlock</a:t>
            </a:r>
          </a:p>
          <a:p>
            <a:pPr marL="0"/>
            <a:r>
              <a:rPr lang="en-US" sz="1800" dirty="0">
                <a:latin typeface="Arial" panose="020B0604020202020204" pitchFamily="34" charset="0"/>
                <a:cs typeface="Arial" panose="020B0604020202020204" pitchFamily="34" charset="0"/>
              </a:rPr>
              <a:t>B019 – Health, safety, wellbeing strategy</a:t>
            </a:r>
          </a:p>
          <a:p>
            <a:pPr marL="0"/>
            <a:r>
              <a:rPr lang="en-US" sz="1800" dirty="0">
                <a:latin typeface="Arial" panose="020B0604020202020204" pitchFamily="34" charset="0"/>
                <a:cs typeface="Arial" panose="020B0604020202020204" pitchFamily="34" charset="0"/>
              </a:rPr>
              <a:t>B020 – Training</a:t>
            </a:r>
          </a:p>
        </p:txBody>
      </p:sp>
    </p:spTree>
    <p:extLst>
      <p:ext uri="{BB962C8B-B14F-4D97-AF65-F5344CB8AC3E}">
        <p14:creationId xmlns:p14="http://schemas.microsoft.com/office/powerpoint/2010/main" val="304478267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7331124-4E4D-4053-90C2-A8BBD58E0A3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Index listing of Blue Star awards </a:t>
            </a:r>
            <a:r>
              <a:rPr lang="en-US" sz="2000" dirty="0">
                <a:latin typeface="Arial" panose="020B0604020202020204" pitchFamily="34" charset="0"/>
                <a:cs typeface="Arial" panose="020B0604020202020204" pitchFamily="34" charset="0"/>
              </a:rPr>
              <a:t>(page 2 of 5)</a:t>
            </a:r>
            <a:r>
              <a:rPr lang="en-US" dirty="0">
                <a:latin typeface="Arial" panose="020B0604020202020204" pitchFamily="34" charset="0"/>
                <a:cs typeface="Arial" panose="020B0604020202020204" pitchFamily="34" charset="0"/>
              </a:rPr>
              <a:t> </a:t>
            </a:r>
            <a:r>
              <a:rPr lang="en-US" kern="1200" dirty="0">
                <a:solidFill>
                  <a:schemeClr val="tx1"/>
                </a:solidFill>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41B321EB-4B4B-404F-9944-4576E05697AA}"/>
              </a:ext>
            </a:extLst>
          </p:cNvPr>
          <p:cNvSpPr>
            <a:spLocks noGrp="1"/>
          </p:cNvSpPr>
          <p:nvPr>
            <p:ph idx="1"/>
          </p:nvPr>
        </p:nvSpPr>
        <p:spPr>
          <a:xfrm>
            <a:off x="838200" y="2010833"/>
            <a:ext cx="5096934" cy="4166130"/>
          </a:xfrm>
        </p:spPr>
        <p:txBody>
          <a:bodyPr vert="horz" lIns="91440" tIns="45720" rIns="91440" bIns="45720" rtlCol="0">
            <a:normAutofit/>
          </a:bodyPr>
          <a:lstStyle/>
          <a:p>
            <a:pPr marL="0"/>
            <a:r>
              <a:rPr lang="en-US" sz="1800" dirty="0">
                <a:latin typeface="Arial" panose="020B0604020202020204" pitchFamily="34" charset="0"/>
                <a:cs typeface="Arial" panose="020B0604020202020204" pitchFamily="34" charset="0"/>
              </a:rPr>
              <a:t>B021 – Readi-guard (RO) TM airlock gates </a:t>
            </a:r>
          </a:p>
          <a:p>
            <a:pPr marL="0"/>
            <a:r>
              <a:rPr lang="en-US" sz="1800" dirty="0">
                <a:latin typeface="Arial" panose="020B0604020202020204" pitchFamily="34" charset="0"/>
                <a:cs typeface="Arial" panose="020B0604020202020204" pitchFamily="34" charset="0"/>
              </a:rPr>
              <a:t>B022 – Bunkabin accommodation</a:t>
            </a:r>
          </a:p>
          <a:p>
            <a:pPr marL="0"/>
            <a:r>
              <a:rPr lang="en-US" sz="1800" dirty="0">
                <a:latin typeface="Arial" panose="020B0604020202020204" pitchFamily="34" charset="0"/>
                <a:cs typeface="Arial" panose="020B0604020202020204" pitchFamily="34" charset="0"/>
              </a:rPr>
              <a:t>B023 – Competence</a:t>
            </a:r>
          </a:p>
          <a:p>
            <a:pPr marL="0"/>
            <a:r>
              <a:rPr lang="en-US" sz="1800" dirty="0">
                <a:latin typeface="Arial" panose="020B0604020202020204" pitchFamily="34" charset="0"/>
                <a:cs typeface="Arial" panose="020B0604020202020204" pitchFamily="34" charset="0"/>
              </a:rPr>
              <a:t>B024 – Technology to improve safety (BIM)</a:t>
            </a:r>
          </a:p>
          <a:p>
            <a:pPr marL="0"/>
            <a:r>
              <a:rPr lang="en-US" sz="1800" dirty="0">
                <a:latin typeface="Arial" panose="020B0604020202020204" pitchFamily="34" charset="0"/>
                <a:cs typeface="Arial" panose="020B0604020202020204" pitchFamily="34" charset="0"/>
              </a:rPr>
              <a:t>B025 – </a:t>
            </a:r>
            <a:r>
              <a:rPr lang="en-US" sz="1800">
                <a:latin typeface="Arial" panose="020B0604020202020204" pitchFamily="34" charset="0"/>
                <a:cs typeface="Arial" panose="020B0604020202020204" pitchFamily="34" charset="0"/>
              </a:rPr>
              <a:t>Red Zone </a:t>
            </a:r>
            <a:r>
              <a:rPr lang="en-US" sz="1800" dirty="0">
                <a:latin typeface="Arial" panose="020B0604020202020204" pitchFamily="34" charset="0"/>
                <a:cs typeface="Arial" panose="020B0604020202020204" pitchFamily="34" charset="0"/>
              </a:rPr>
              <a:t>training</a:t>
            </a:r>
          </a:p>
          <a:p>
            <a:pPr marL="0"/>
            <a:r>
              <a:rPr lang="en-US" sz="1800" dirty="0">
                <a:latin typeface="Arial" panose="020B0604020202020204" pitchFamily="34" charset="0"/>
                <a:cs typeface="Arial" panose="020B0604020202020204" pitchFamily="34" charset="0"/>
              </a:rPr>
              <a:t>B026 – Public route planning</a:t>
            </a:r>
          </a:p>
          <a:p>
            <a:pPr marL="0"/>
            <a:r>
              <a:rPr lang="en-US" sz="1800" strike="sngStrike" dirty="0">
                <a:solidFill>
                  <a:srgbClr val="FF0000"/>
                </a:solidFill>
                <a:latin typeface="Arial" panose="020B0604020202020204" pitchFamily="34" charset="0"/>
                <a:cs typeface="Arial" panose="020B0604020202020204" pitchFamily="34" charset="0"/>
              </a:rPr>
              <a:t>B027 – Safety pegs to maintain TBS zone</a:t>
            </a:r>
          </a:p>
          <a:p>
            <a:pPr marL="0"/>
            <a:r>
              <a:rPr lang="en-US" sz="1800" dirty="0">
                <a:latin typeface="Arial" panose="020B0604020202020204" pitchFamily="34" charset="0"/>
                <a:cs typeface="Arial" panose="020B0604020202020204" pitchFamily="34" charset="0"/>
              </a:rPr>
              <a:t>B028 – Control of vehicles leaving site</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B029 – Vehicle payload and weights sheet</a:t>
            </a:r>
          </a:p>
          <a:p>
            <a:pPr marL="0"/>
            <a:r>
              <a:rPr lang="en-US" sz="1800" dirty="0">
                <a:latin typeface="Arial" panose="020B0604020202020204" pitchFamily="34" charset="0"/>
                <a:cs typeface="Arial" panose="020B0604020202020204" pitchFamily="34" charset="0"/>
              </a:rPr>
              <a:t>B030 – Message boot laces</a:t>
            </a:r>
          </a:p>
        </p:txBody>
      </p:sp>
      <p:sp>
        <p:nvSpPr>
          <p:cNvPr id="4" name="Content Placeholder 2">
            <a:extLst>
              <a:ext uri="{FF2B5EF4-FFF2-40B4-BE49-F238E27FC236}">
                <a16:creationId xmlns:a16="http://schemas.microsoft.com/office/drawing/2014/main" id="{E765E764-67E2-44D6-B9AE-A238CD746263}"/>
              </a:ext>
            </a:extLst>
          </p:cNvPr>
          <p:cNvSpPr txBox="1">
            <a:spLocks/>
          </p:cNvSpPr>
          <p:nvPr/>
        </p:nvSpPr>
        <p:spPr>
          <a:xfrm>
            <a:off x="6256866" y="2010833"/>
            <a:ext cx="5096933" cy="4166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1800" dirty="0">
                <a:latin typeface="Arial" panose="020B0604020202020204" pitchFamily="34" charset="0"/>
                <a:cs typeface="Arial" panose="020B0604020202020204" pitchFamily="34" charset="0"/>
              </a:rPr>
              <a:t>B031 – Google maps S&amp;O planning   </a:t>
            </a:r>
          </a:p>
          <a:p>
            <a:pPr marL="0"/>
            <a:r>
              <a:rPr lang="en-US" sz="1800" dirty="0">
                <a:latin typeface="Arial" panose="020B0604020202020204" pitchFamily="34" charset="0"/>
                <a:cs typeface="Arial" panose="020B0604020202020204" pitchFamily="34" charset="0"/>
              </a:rPr>
              <a:t>B032 – LGV enforcement</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B033 – HAVwear watches</a:t>
            </a:r>
          </a:p>
          <a:p>
            <a:pPr marL="0"/>
            <a:r>
              <a:rPr lang="en-US" sz="1800" dirty="0">
                <a:latin typeface="Arial" panose="020B0604020202020204" pitchFamily="34" charset="0"/>
                <a:cs typeface="Arial" panose="020B0604020202020204" pitchFamily="34" charset="0"/>
              </a:rPr>
              <a:t>B034 – LED lights on goal posts</a:t>
            </a:r>
          </a:p>
          <a:p>
            <a:pPr marL="0"/>
            <a:r>
              <a:rPr lang="en-US" sz="1800" dirty="0">
                <a:latin typeface="Arial" panose="020B0604020202020204" pitchFamily="34" charset="0"/>
                <a:cs typeface="Arial" panose="020B0604020202020204" pitchFamily="34" charset="0"/>
              </a:rPr>
              <a:t>B035 – Briefing document (daily)</a:t>
            </a:r>
          </a:p>
          <a:p>
            <a:pPr marL="0"/>
            <a:r>
              <a:rPr lang="en-US" sz="1800" dirty="0">
                <a:latin typeface="Arial" panose="020B0604020202020204" pitchFamily="34" charset="0"/>
                <a:cs typeface="Arial" panose="020B0604020202020204" pitchFamily="34" charset="0"/>
              </a:rPr>
              <a:t>B036 – Call button for ped access to site</a:t>
            </a:r>
          </a:p>
          <a:p>
            <a:pPr marL="0"/>
            <a:r>
              <a:rPr lang="en-US" sz="1800" dirty="0">
                <a:latin typeface="Arial" panose="020B0604020202020204" pitchFamily="34" charset="0"/>
                <a:cs typeface="Arial" panose="020B0604020202020204" pitchFamily="34" charset="0"/>
              </a:rPr>
              <a:t>B037 – QR codes and NFC readers</a:t>
            </a:r>
          </a:p>
          <a:p>
            <a:pPr marL="0"/>
            <a:r>
              <a:rPr lang="en-US" sz="1800" dirty="0">
                <a:latin typeface="Arial" panose="020B0604020202020204" pitchFamily="34" charset="0"/>
                <a:cs typeface="Arial" panose="020B0604020202020204" pitchFamily="34" charset="0"/>
              </a:rPr>
              <a:t>B038 – Skipper tape exclusion zone</a:t>
            </a:r>
          </a:p>
          <a:p>
            <a:pPr marL="0"/>
            <a:r>
              <a:rPr lang="en-US" sz="1800" dirty="0">
                <a:latin typeface="Arial" panose="020B0604020202020204" pitchFamily="34" charset="0"/>
                <a:cs typeface="Arial" panose="020B0604020202020204" pitchFamily="34" charset="0"/>
              </a:rPr>
              <a:t>B039 – Value engineering</a:t>
            </a:r>
          </a:p>
          <a:p>
            <a:pPr marL="0"/>
            <a:r>
              <a:rPr lang="en-US" sz="1800" dirty="0">
                <a:latin typeface="Arial" panose="020B0604020202020204" pitchFamily="34" charset="0"/>
                <a:cs typeface="Arial" panose="020B0604020202020204" pitchFamily="34" charset="0"/>
              </a:rPr>
              <a:t>B040 – Improving communication</a:t>
            </a:r>
          </a:p>
        </p:txBody>
      </p:sp>
    </p:spTree>
    <p:extLst>
      <p:ext uri="{BB962C8B-B14F-4D97-AF65-F5344CB8AC3E}">
        <p14:creationId xmlns:p14="http://schemas.microsoft.com/office/powerpoint/2010/main" val="224429724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7331124-4E4D-4053-90C2-A8BBD58E0A3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Index listing of Blue Star awards </a:t>
            </a:r>
            <a:r>
              <a:rPr lang="en-US" sz="2000" dirty="0">
                <a:latin typeface="Arial" panose="020B0604020202020204" pitchFamily="34" charset="0"/>
                <a:cs typeface="Arial" panose="020B0604020202020204" pitchFamily="34" charset="0"/>
              </a:rPr>
              <a:t>(page 3 of 5)</a:t>
            </a:r>
            <a:r>
              <a:rPr lang="en-US" dirty="0">
                <a:latin typeface="Arial" panose="020B0604020202020204" pitchFamily="34" charset="0"/>
                <a:cs typeface="Arial" panose="020B0604020202020204" pitchFamily="34" charset="0"/>
              </a:rPr>
              <a:t> </a:t>
            </a:r>
            <a:r>
              <a:rPr lang="en-US" kern="1200" dirty="0">
                <a:solidFill>
                  <a:schemeClr val="tx1"/>
                </a:solidFill>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41B321EB-4B4B-404F-9944-4576E05697AA}"/>
              </a:ext>
            </a:extLst>
          </p:cNvPr>
          <p:cNvSpPr>
            <a:spLocks noGrp="1"/>
          </p:cNvSpPr>
          <p:nvPr>
            <p:ph idx="1"/>
          </p:nvPr>
        </p:nvSpPr>
        <p:spPr>
          <a:xfrm>
            <a:off x="838200" y="2010833"/>
            <a:ext cx="5096934" cy="4166130"/>
          </a:xfrm>
        </p:spPr>
        <p:txBody>
          <a:bodyPr vert="horz" lIns="91440" tIns="45720" rIns="91440" bIns="45720" rtlCol="0">
            <a:normAutofit/>
          </a:bodyPr>
          <a:lstStyle/>
          <a:p>
            <a:pPr marL="0"/>
            <a:r>
              <a:rPr lang="en-US" sz="1800" dirty="0">
                <a:latin typeface="Arial" panose="020B0604020202020204" pitchFamily="34" charset="0"/>
                <a:cs typeface="Arial" panose="020B0604020202020204" pitchFamily="34" charset="0"/>
              </a:rPr>
              <a:t>B041 – Incident investigation</a:t>
            </a:r>
          </a:p>
          <a:p>
            <a:pPr marL="0"/>
            <a:r>
              <a:rPr lang="en-US" sz="1800" dirty="0">
                <a:latin typeface="Arial" panose="020B0604020202020204" pitchFamily="34" charset="0"/>
                <a:cs typeface="Arial" panose="020B0604020202020204" pitchFamily="34" charset="0"/>
              </a:rPr>
              <a:t>B042 – TM (influencing drivers / body cams)</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B043 – PatrolLive</a:t>
            </a:r>
          </a:p>
          <a:p>
            <a:pPr marL="0"/>
            <a:r>
              <a:rPr lang="en-US" sz="1800" strike="sngStrike" dirty="0">
                <a:solidFill>
                  <a:srgbClr val="FF0000"/>
                </a:solidFill>
                <a:latin typeface="Arial" panose="020B0604020202020204" pitchFamily="34" charset="0"/>
                <a:cs typeface="Arial" panose="020B0604020202020204" pitchFamily="34" charset="0"/>
              </a:rPr>
              <a:t>B044 – Work behind access and exit points</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B045 – Control of HAVS (PAM breaker)</a:t>
            </a:r>
          </a:p>
          <a:p>
            <a:pPr marL="0"/>
            <a:r>
              <a:rPr lang="en-US" sz="1800" dirty="0">
                <a:latin typeface="Arial" panose="020B0604020202020204" pitchFamily="34" charset="0"/>
                <a:cs typeface="Arial" panose="020B0604020202020204" pitchFamily="34" charset="0"/>
              </a:rPr>
              <a:t>B046 – Safety gates</a:t>
            </a:r>
          </a:p>
          <a:p>
            <a:pPr marL="0"/>
            <a:r>
              <a:rPr lang="en-US" sz="1800" dirty="0">
                <a:latin typeface="Arial" panose="020B0604020202020204" pitchFamily="34" charset="0"/>
                <a:cs typeface="Arial" panose="020B0604020202020204" pitchFamily="34" charset="0"/>
              </a:rPr>
              <a:t>B047 – Works access gate (WAG)</a:t>
            </a:r>
          </a:p>
          <a:p>
            <a:pPr marL="0"/>
            <a:r>
              <a:rPr lang="en-US" sz="1800" dirty="0">
                <a:latin typeface="Arial" panose="020B0604020202020204" pitchFamily="34" charset="0"/>
                <a:cs typeface="Arial" panose="020B0604020202020204" pitchFamily="34" charset="0"/>
              </a:rPr>
              <a:t>B048 – Site security)</a:t>
            </a:r>
          </a:p>
          <a:p>
            <a:pPr marL="0"/>
            <a:r>
              <a:rPr lang="en-US" sz="1800" i="1" strike="sngStrike" dirty="0">
                <a:latin typeface="Arial" panose="020B0604020202020204" pitchFamily="34" charset="0"/>
                <a:cs typeface="Arial" panose="020B0604020202020204" pitchFamily="34" charset="0"/>
              </a:rPr>
              <a:t>B049 – A duplication of BS Award 43</a:t>
            </a:r>
          </a:p>
          <a:p>
            <a:pPr marL="0"/>
            <a:r>
              <a:rPr lang="en-US" sz="1800" i="1" strike="sngStrike" dirty="0">
                <a:latin typeface="Arial" panose="020B0604020202020204" pitchFamily="34" charset="0"/>
                <a:cs typeface="Arial" panose="020B0604020202020204" pitchFamily="34" charset="0"/>
              </a:rPr>
              <a:t>B050 – A duplication of BS Award 44</a:t>
            </a:r>
          </a:p>
          <a:p>
            <a:pPr marL="0"/>
            <a:endParaRPr lang="en-US" sz="2000" dirty="0"/>
          </a:p>
        </p:txBody>
      </p:sp>
      <p:sp>
        <p:nvSpPr>
          <p:cNvPr id="4" name="Content Placeholder 2">
            <a:extLst>
              <a:ext uri="{FF2B5EF4-FFF2-40B4-BE49-F238E27FC236}">
                <a16:creationId xmlns:a16="http://schemas.microsoft.com/office/drawing/2014/main" id="{E765E764-67E2-44D6-B9AE-A238CD746263}"/>
              </a:ext>
            </a:extLst>
          </p:cNvPr>
          <p:cNvSpPr txBox="1">
            <a:spLocks/>
          </p:cNvSpPr>
          <p:nvPr/>
        </p:nvSpPr>
        <p:spPr>
          <a:xfrm>
            <a:off x="6256866" y="2010833"/>
            <a:ext cx="5096933" cy="4166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B051 – Animated RAMS  </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B052 – Yellow mat</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B053 – SMART SITE monitors</a:t>
            </a:r>
          </a:p>
          <a:p>
            <a:pPr marL="0"/>
            <a:r>
              <a:rPr lang="en-US" sz="1800" dirty="0">
                <a:latin typeface="Arial" panose="020B0604020202020204" pitchFamily="34" charset="0"/>
                <a:cs typeface="Arial" panose="020B0604020202020204" pitchFamily="34" charset="0"/>
              </a:rPr>
              <a:t>B054 – Vest and helmet lights</a:t>
            </a:r>
          </a:p>
          <a:p>
            <a:pPr marL="0"/>
            <a:r>
              <a:rPr lang="en-US" sz="1800" dirty="0">
                <a:latin typeface="Arial" panose="020B0604020202020204" pitchFamily="34" charset="0"/>
                <a:cs typeface="Arial" panose="020B0604020202020204" pitchFamily="34" charset="0"/>
              </a:rPr>
              <a:t>B055 – TM works order management system</a:t>
            </a:r>
          </a:p>
          <a:p>
            <a:pPr marL="0"/>
            <a:r>
              <a:rPr lang="en-US" sz="1800" dirty="0">
                <a:latin typeface="Arial" panose="020B0604020202020204" pitchFamily="34" charset="0"/>
                <a:cs typeface="Arial" panose="020B0604020202020204" pitchFamily="34" charset="0"/>
              </a:rPr>
              <a:t>B056 – TM nightshift isolation plan</a:t>
            </a:r>
          </a:p>
          <a:p>
            <a:pPr marL="0"/>
            <a:r>
              <a:rPr lang="en-US" sz="1800" dirty="0">
                <a:latin typeface="Arial" panose="020B0604020202020204" pitchFamily="34" charset="0"/>
                <a:cs typeface="Arial" panose="020B0604020202020204" pitchFamily="34" charset="0"/>
              </a:rPr>
              <a:t>B057 – Service avoidance</a:t>
            </a:r>
          </a:p>
          <a:p>
            <a:pPr marL="0"/>
            <a:r>
              <a:rPr lang="en-US" sz="1800" dirty="0">
                <a:latin typeface="Arial" panose="020B0604020202020204" pitchFamily="34" charset="0"/>
                <a:cs typeface="Arial" panose="020B0604020202020204" pitchFamily="34" charset="0"/>
              </a:rPr>
              <a:t>B058 – 2-way radios, key info, dumper cam</a:t>
            </a:r>
          </a:p>
          <a:p>
            <a:pPr marL="0"/>
            <a:r>
              <a:rPr lang="en-US" sz="1800" dirty="0">
                <a:latin typeface="Arial" panose="020B0604020202020204" pitchFamily="34" charset="0"/>
                <a:cs typeface="Arial" panose="020B0604020202020204" pitchFamily="34" charset="0"/>
              </a:rPr>
              <a:t>B059 – Use of stop gates</a:t>
            </a:r>
          </a:p>
          <a:p>
            <a:pPr marL="0"/>
            <a:r>
              <a:rPr lang="en-US" sz="1800" dirty="0">
                <a:latin typeface="Arial" panose="020B0604020202020204" pitchFamily="34" charset="0"/>
                <a:cs typeface="Arial" panose="020B0604020202020204" pitchFamily="34" charset="0"/>
              </a:rPr>
              <a:t>B060 – Plant person interface training</a:t>
            </a:r>
          </a:p>
        </p:txBody>
      </p:sp>
    </p:spTree>
    <p:extLst>
      <p:ext uri="{BB962C8B-B14F-4D97-AF65-F5344CB8AC3E}">
        <p14:creationId xmlns:p14="http://schemas.microsoft.com/office/powerpoint/2010/main" val="317516714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831</TotalTime>
  <Words>2780</Words>
  <Application>Microsoft Office PowerPoint</Application>
  <PresentationFormat>Widescreen</PresentationFormat>
  <Paragraphs>243</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Highways Safety Hub </vt:lpstr>
      <vt:lpstr>Blue Star awards presentation – Part 1 of 5</vt:lpstr>
      <vt:lpstr>Blue Star awards presentations</vt:lpstr>
      <vt:lpstr>Intro / background (Slide 1 of 3) </vt:lpstr>
      <vt:lpstr>Intro / background (Slide 2 of 3) </vt:lpstr>
      <vt:lpstr>Intro / background (Slide 3 of 3)</vt:lpstr>
      <vt:lpstr>Index listing of Blue Star awards (page 1 of 5)</vt:lpstr>
      <vt:lpstr>Index listing of Blue Star awards (page 2 of 5)  </vt:lpstr>
      <vt:lpstr>Index listing of Blue Star awards (page 3 of 5)  </vt:lpstr>
      <vt:lpstr>Index listing of Blue Star awards (page 4 of 5)  </vt:lpstr>
      <vt:lpstr>Index listing of Blue Star awards (page 5 of 5)</vt:lpstr>
      <vt:lpstr>Blue Star awards, issued by calendar year</vt:lpstr>
      <vt:lpstr>B001 – Diphoterine  </vt:lpstr>
      <vt:lpstr>B004 – Work on bridge deck </vt:lpstr>
      <vt:lpstr>B004 – FlexiMet Wind 1 monitoring system  </vt:lpstr>
      <vt:lpstr>B005 – Safetime scaffold tags </vt:lpstr>
      <vt:lpstr>B007 – RAG batter  </vt:lpstr>
      <vt:lpstr>B008 – Water mist fire extinguisher   </vt:lpstr>
      <vt:lpstr>B012 – Work at heights </vt:lpstr>
      <vt:lpstr>B012 – Load Angel </vt:lpstr>
      <vt:lpstr>B013 – Gridforce Park 30  </vt:lpstr>
      <vt:lpstr>B015 – Excavator stickers</vt:lpstr>
      <vt:lpstr>B029 – Vehicle payload and weights sheet  </vt:lpstr>
      <vt:lpstr>B033 – HAVwear watches</vt:lpstr>
      <vt:lpstr>B043 – PatrolLive</vt:lpstr>
      <vt:lpstr>B045 – Control of HAVS</vt:lpstr>
      <vt:lpstr>B051 – Animated RAMS</vt:lpstr>
      <vt:lpstr>B052 – Yellow Mat</vt:lpstr>
      <vt:lpstr>B053 – SMART SITE monitors  </vt:lpstr>
      <vt:lpstr>B063 – LifeVac</vt:lpstr>
      <vt:lpstr>B070 – Banners</vt:lpstr>
      <vt:lpstr>B073 – Drone technology aerial mapping stockpiles </vt:lpstr>
      <vt:lpstr>B075 – Base Light 420x portable lighting  </vt:lpstr>
      <vt:lpstr>B078 – Milwaukee 6232 Band saw  </vt:lpstr>
      <vt:lpstr>B079 – GTL gas to liquids fuel  </vt:lpstr>
      <vt:lpstr>B085 – Emergency call button   </vt:lpstr>
      <vt:lpstr>B086 – V2 VDZ System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Highways Safety Hub</dc:title>
  <dc:creator>Tootell, Bob (MS)</dc:creator>
  <cp:lastModifiedBy>Tootell, Bob (MS)</cp:lastModifiedBy>
  <cp:revision>115</cp:revision>
  <dcterms:created xsi:type="dcterms:W3CDTF">2021-01-04T14:24:21Z</dcterms:created>
  <dcterms:modified xsi:type="dcterms:W3CDTF">2021-02-18T14:58:12Z</dcterms:modified>
</cp:coreProperties>
</file>